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58" r:id="rId4"/>
    <p:sldId id="260" r:id="rId5"/>
    <p:sldId id="259" r:id="rId6"/>
    <p:sldId id="257" r:id="rId7"/>
    <p:sldId id="263" r:id="rId8"/>
    <p:sldId id="264" r:id="rId9"/>
    <p:sldId id="265" r:id="rId10"/>
    <p:sldId id="266" r:id="rId11"/>
    <p:sldId id="262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2" d="100"/>
          <a:sy n="92" d="100"/>
        </p:scale>
        <p:origin x="594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2015.04.24.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2015.04.24.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2015.04.24.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F4919B-4047-4DB1-8B39-23A42AEBA556}" type="datetimeFigureOut">
              <a:rPr lang="hu-HU" smtClean="0"/>
              <a:t>2015.04.24.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F4919B-4047-4DB1-8B39-23A42AEBA556}" type="datetimeFigureOut">
              <a:rPr lang="hu-HU" smtClean="0"/>
              <a:t>2015.04.24.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50ADBC-3396-4FFB-9E58-A6AB70DCADD4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hu-HU" sz="8000" cap="small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Lámpás</a:t>
            </a:r>
            <a:endParaRPr lang="hu-HU" sz="8000" cap="small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899592" y="3886200"/>
            <a:ext cx="7560840" cy="1752600"/>
          </a:xfrm>
        </p:spPr>
        <p:txBody>
          <a:bodyPr>
            <a:normAutofit/>
          </a:bodyPr>
          <a:lstStyle/>
          <a:p>
            <a:r>
              <a:rPr lang="hu-H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Keresztyén Ifjúsági Dicsőítő </a:t>
            </a:r>
            <a:r>
              <a:rPr lang="hu-HU" sz="40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C</a:t>
            </a:r>
            <a:r>
              <a:rPr lang="hu-HU" sz="40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soport</a:t>
            </a:r>
            <a:endParaRPr lang="hu-HU" sz="4000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009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075" y="549275"/>
            <a:ext cx="7435850" cy="55768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1475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1080121"/>
          </a:xfrm>
          <a:effectLst>
            <a:reflection blurRad="6350" stA="50000" endA="300" endPos="90000" dir="5400000" sy="-100000" algn="bl" rotWithShape="0"/>
          </a:effectLst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u-H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„Igéd Lámpás, utamon fény…”</a:t>
            </a:r>
            <a:endParaRPr lang="hu-H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906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hu-HU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hu-H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„A lámpást sem azért gyújtják meg, hogy a véka alá, hanem hogy </a:t>
            </a:r>
          </a:p>
          <a:p>
            <a:pPr marL="0" indent="0" algn="ctr">
              <a:buNone/>
            </a:pPr>
            <a:r>
              <a:rPr lang="hu-H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a lámpatartóba tegyék…” </a:t>
            </a:r>
            <a:r>
              <a:rPr lang="hu-HU" sz="4000" baseline="-250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Lk</a:t>
            </a:r>
            <a:r>
              <a:rPr lang="hu-HU" sz="40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 11,33</a:t>
            </a:r>
          </a:p>
          <a:p>
            <a:pPr marL="0" indent="0" algn="ctr">
              <a:buNone/>
            </a:pPr>
            <a:endParaRPr lang="hu-HU" sz="4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  <a:p>
            <a:pPr marL="0" indent="0" algn="ctr">
              <a:buNone/>
            </a:pPr>
            <a:r>
              <a:rPr lang="hu-H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„Hirdessék az Úr nevét … , </a:t>
            </a:r>
          </a:p>
          <a:p>
            <a:pPr marL="0" indent="0" algn="ctr">
              <a:buNone/>
            </a:pPr>
            <a:r>
              <a:rPr lang="hu-HU" sz="4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és dicséretét…!” </a:t>
            </a:r>
            <a:r>
              <a:rPr lang="hu-HU" sz="4000" baseline="-25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anose="02020404030301010803" pitchFamily="18" charset="0"/>
              </a:rPr>
              <a:t>Zsolt 102,22</a:t>
            </a:r>
            <a:endParaRPr lang="hu-HU" sz="4000" baseline="-25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030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Jellemzők</a:t>
            </a:r>
            <a:endParaRPr lang="hu-HU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Lévays diákokból álló dicsőítő csoport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Ének és Zene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Nyitott </a:t>
            </a:r>
          </a:p>
          <a:p>
            <a:pPr lvl="2"/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 zenei képzettség nem előfeltétele a tagságnak – fontos a közösség jelleg is</a:t>
            </a:r>
          </a:p>
          <a:p>
            <a:pPr lvl="2"/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Keresztyén értékrend szerint élő fiatalokat vár a csoport</a:t>
            </a:r>
          </a:p>
          <a:p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Iskolai segítő 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tevékenység és működés koordinátora</a:t>
            </a:r>
          </a:p>
          <a:p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Zenében jártas diákok segítik az énekek zenei összeállítását</a:t>
            </a:r>
          </a:p>
          <a:p>
            <a:pPr marL="342900" lvl="2" indent="-342900"/>
            <a:r>
              <a:rPr lang="hu-HU" sz="3500" dirty="0">
                <a:solidFill>
                  <a:srgbClr val="002060"/>
                </a:solidFill>
                <a:latin typeface="Garamond" panose="02020404030301010803" pitchFamily="18" charset="0"/>
              </a:rPr>
              <a:t>Heti rendszeres próbák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3721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Szolgálatok</a:t>
            </a:r>
            <a:endParaRPr lang="hu-HU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Iskolai eseményeken</a:t>
            </a:r>
          </a:p>
          <a:p>
            <a:pPr lvl="1"/>
            <a:r>
              <a:rPr lang="hu-HU" dirty="0">
                <a:solidFill>
                  <a:srgbClr val="002060"/>
                </a:solidFill>
                <a:latin typeface="Garamond" panose="02020404030301010803" pitchFamily="18" charset="0"/>
              </a:rPr>
              <a:t>h</a:t>
            </a:r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étkezdő istentiszteleteken (cél az, hogy rendszeresen)</a:t>
            </a:r>
          </a:p>
          <a:p>
            <a:pPr lvl="1"/>
            <a:r>
              <a:rPr lang="hu-HU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csendesnapok</a:t>
            </a:r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, ünnepségek</a:t>
            </a:r>
          </a:p>
          <a:p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Iskolai kapcsolatokon keresztül egyéb helyeken (meghívás alapján)</a:t>
            </a:r>
          </a:p>
          <a:p>
            <a:pPr lvl="1"/>
            <a:r>
              <a:rPr lang="hu-HU" dirty="0">
                <a:solidFill>
                  <a:srgbClr val="002060"/>
                </a:solidFill>
                <a:latin typeface="Garamond" panose="02020404030301010803" pitchFamily="18" charset="0"/>
              </a:rPr>
              <a:t>i</a:t>
            </a:r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skolák</a:t>
            </a:r>
          </a:p>
          <a:p>
            <a:pPr lvl="1"/>
            <a:r>
              <a:rPr lang="hu-HU" dirty="0">
                <a:solidFill>
                  <a:srgbClr val="002060"/>
                </a:solidFill>
                <a:latin typeface="Garamond" panose="02020404030301010803" pitchFamily="18" charset="0"/>
              </a:rPr>
              <a:t>g</a:t>
            </a:r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yülekezetek</a:t>
            </a:r>
          </a:p>
          <a:p>
            <a:pPr lvl="1"/>
            <a:r>
              <a:rPr lang="hu-HU" dirty="0">
                <a:solidFill>
                  <a:srgbClr val="002060"/>
                </a:solidFill>
                <a:latin typeface="Garamond" panose="02020404030301010803" pitchFamily="18" charset="0"/>
              </a:rPr>
              <a:t>i</a:t>
            </a:r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ntézmények (kórház, óvoda, idősek otthona)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87290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Dicsőítésről</a:t>
            </a:r>
            <a:endParaRPr lang="hu-HU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Miben más a dicsőítés az énekléstől?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Istent dicsőíti - nem témát, személyt, történést…</a:t>
            </a:r>
          </a:p>
          <a:p>
            <a:pPr lvl="2"/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Dicsőít (dicsér, róla beszél, az Ő dolgairól beszél, imádság jelleg is - közösségi, de Isten felé mégis intim/személyes)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Nem esztétikai élményt akar szerezni elsősorban, hanem tisztában van azzal (a dicsőítésben résztvevő), hogy a részvétel folyamán a Szentlélek munkája által Isten és a személy (aktív és hallgató) között kommunikáció/interakció alakulhat.</a:t>
            </a:r>
            <a:endParaRPr lang="hu-HU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78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 </a:t>
            </a:r>
            <a:r>
              <a:rPr lang="hu-HU" dirty="0">
                <a:solidFill>
                  <a:srgbClr val="002060"/>
                </a:solidFill>
                <a:latin typeface="Garamond" panose="02020404030301010803" pitchFamily="18" charset="0"/>
              </a:rPr>
              <a:t>d</a:t>
            </a:r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icsőítés, mint „szolgálat”</a:t>
            </a:r>
            <a:endParaRPr lang="hu-HU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Hogyan lehet szolgálat a Lámpás dicsőítő alkalma?</a:t>
            </a:r>
          </a:p>
          <a:p>
            <a:endParaRPr lang="hu-HU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 dicsőítő alkalom közvetlenül lehet </a:t>
            </a:r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megerősítő.</a:t>
            </a:r>
            <a:endParaRPr lang="hu-HU" dirty="0" smtClean="0">
              <a:solidFill>
                <a:srgbClr val="002060"/>
              </a:solidFill>
              <a:latin typeface="Garamond" panose="02020404030301010803" pitchFamily="18" charset="0"/>
            </a:endParaRPr>
          </a:p>
          <a:p>
            <a:pPr lvl="1"/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Közvetlenül átélt élmény, megtapasztalás.</a:t>
            </a:r>
          </a:p>
          <a:p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Az érzékekre és érzelmekre (</a:t>
            </a:r>
            <a:r>
              <a:rPr lang="hu-HU" dirty="0">
                <a:solidFill>
                  <a:srgbClr val="002060"/>
                </a:solidFill>
                <a:latin typeface="Garamond" panose="02020404030301010803" pitchFamily="18" charset="0"/>
              </a:rPr>
              <a:t>Isten Szentlelke </a:t>
            </a:r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által; nem önmagában) ható folyamatban olyan megtapasztalás rögzül(</a:t>
            </a:r>
            <a:r>
              <a:rPr lang="hu-HU" dirty="0" err="1" smtClean="0">
                <a:solidFill>
                  <a:srgbClr val="002060"/>
                </a:solidFill>
                <a:latin typeface="Garamond" panose="02020404030301010803" pitchFamily="18" charset="0"/>
              </a:rPr>
              <a:t>het</a:t>
            </a:r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), ami akár sok-sok év múlva is segítségére lehet a hallgatónak egy nehéz élethelyzetben. </a:t>
            </a:r>
          </a:p>
          <a:p>
            <a:pPr lvl="1"/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„</a:t>
            </a:r>
            <a:r>
              <a:rPr lang="hu-HU" dirty="0">
                <a:solidFill>
                  <a:srgbClr val="002060"/>
                </a:solidFill>
                <a:latin typeface="Garamond" panose="02020404030301010803" pitchFamily="18" charset="0"/>
              </a:rPr>
              <a:t>A hit hallásból </a:t>
            </a:r>
            <a:r>
              <a:rPr lang="hu-HU" dirty="0" smtClean="0">
                <a:solidFill>
                  <a:srgbClr val="002060"/>
                </a:solidFill>
                <a:latin typeface="Garamond" panose="02020404030301010803" pitchFamily="18" charset="0"/>
              </a:rPr>
              <a:t>van” – ilyen összefüggésben is lehet értelmezni ezt az Igét.</a:t>
            </a:r>
            <a:endParaRPr lang="hu-HU" dirty="0">
              <a:solidFill>
                <a:srgbClr val="002060"/>
              </a:solidFill>
              <a:latin typeface="Garamond" panose="020204040303010108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3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476672"/>
            <a:ext cx="7820686" cy="586551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9293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5" y="692150"/>
            <a:ext cx="7245350" cy="543401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7925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67" y="549275"/>
            <a:ext cx="4182666" cy="557688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20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283</Words>
  <Application>Microsoft Office PowerPoint</Application>
  <PresentationFormat>Diavetítés a képernyőre (4:3 oldalarány)</PresentationFormat>
  <Paragraphs>39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5" baseType="lpstr">
      <vt:lpstr>Arial</vt:lpstr>
      <vt:lpstr>Calibri</vt:lpstr>
      <vt:lpstr>Garamond</vt:lpstr>
      <vt:lpstr>Office-téma</vt:lpstr>
      <vt:lpstr>Lámpás</vt:lpstr>
      <vt:lpstr>PowerPoint bemutató</vt:lpstr>
      <vt:lpstr>Jellemzők</vt:lpstr>
      <vt:lpstr>Szolgálatok</vt:lpstr>
      <vt:lpstr>Dicsőítésről</vt:lpstr>
      <vt:lpstr>A dicsőítés, mint „szolgálat”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Lámpás</dc:title>
  <dc:creator>Sipos Tamás</dc:creator>
  <cp:lastModifiedBy>Sipos Tamás</cp:lastModifiedBy>
  <cp:revision>16</cp:revision>
  <dcterms:created xsi:type="dcterms:W3CDTF">2013-11-23T07:41:24Z</dcterms:created>
  <dcterms:modified xsi:type="dcterms:W3CDTF">2015-04-24T14:24:16Z</dcterms:modified>
</cp:coreProperties>
</file>