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notesMasterIdLst>
    <p:notesMasterId r:id="rId23"/>
  </p:notesMasterIdLst>
  <p:sldIdLst>
    <p:sldId id="256" r:id="rId2"/>
    <p:sldId id="359" r:id="rId3"/>
    <p:sldId id="367" r:id="rId4"/>
    <p:sldId id="366" r:id="rId5"/>
    <p:sldId id="348" r:id="rId6"/>
    <p:sldId id="352" r:id="rId7"/>
    <p:sldId id="384" r:id="rId8"/>
    <p:sldId id="383" r:id="rId9"/>
    <p:sldId id="368" r:id="rId10"/>
    <p:sldId id="344" r:id="rId11"/>
    <p:sldId id="371" r:id="rId12"/>
    <p:sldId id="385" r:id="rId13"/>
    <p:sldId id="370" r:id="rId14"/>
    <p:sldId id="374" r:id="rId15"/>
    <p:sldId id="262" r:id="rId16"/>
    <p:sldId id="355" r:id="rId17"/>
    <p:sldId id="363" r:id="rId18"/>
    <p:sldId id="386" r:id="rId19"/>
    <p:sldId id="387" r:id="rId20"/>
    <p:sldId id="388" r:id="rId21"/>
    <p:sldId id="31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8473" autoAdjust="0"/>
  </p:normalViewPr>
  <p:slideViewPr>
    <p:cSldViewPr snapToGrid="0">
      <p:cViewPr>
        <p:scale>
          <a:sx n="61" d="100"/>
          <a:sy n="61" d="100"/>
        </p:scale>
        <p:origin x="76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B73DB-B2C2-45C6-BD3B-22FBB92DDEA9}" type="datetimeFigureOut">
              <a:rPr lang="hu-HU" smtClean="0"/>
              <a:t>2022. 02. 03.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B5EEC-81BE-431F-8FB6-E5CEE906BB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22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B5EEC-81BE-431F-8FB6-E5CEE906BB8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81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B5EEC-81BE-431F-8FB6-E5CEE906BB8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5229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B5EEC-81BE-431F-8FB6-E5CEE906BB8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1120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B5EEC-81BE-431F-8FB6-E5CEE906BB8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1835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B5EEC-81BE-431F-8FB6-E5CEE906BB8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9227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B5EEC-81BE-431F-8FB6-E5CEE906BB8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7617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B5EEC-81BE-431F-8FB6-E5CEE906BB8F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9648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B5EEC-81BE-431F-8FB6-E5CEE906BB8F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508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8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3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4157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48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8577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92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30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2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4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5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0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0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5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7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0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3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elvi.hu/bin/content/vonal19a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felvi.hu/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://eletpalya.munka.hu/foglalkozaso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vay.tirek.hu/" TargetMode="External"/><Relationship Id="rId5" Type="http://schemas.openxmlformats.org/officeDocument/2006/relationships/hyperlink" Target="http://eduline.hu/" TargetMode="External"/><Relationship Id="rId4" Type="http://schemas.openxmlformats.org/officeDocument/2006/relationships/hyperlink" Target="http://www.oktatas.hu/" TargetMode="Externa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lyaorientacio.munka.h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lvi.h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oktatas.hu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eduline.h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levay.tirek.hu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takacs.judit@levaygimnazium.hu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makranczi.zsolt@levaygimnazium.h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vay.tirek.hu/gimnazium/tanuloknak/v/2022---fakultacio-valaszta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om.oktatas.h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89638" y="1516117"/>
            <a:ext cx="8915399" cy="2262781"/>
          </a:xfrm>
        </p:spPr>
        <p:txBody>
          <a:bodyPr/>
          <a:lstStyle/>
          <a:p>
            <a:r>
              <a:rPr lang="hu-HU" b="1" dirty="0"/>
              <a:t>Pályaorientáció- fakultációválasztás</a:t>
            </a: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6947338" y="6115670"/>
            <a:ext cx="4981904" cy="526319"/>
          </a:xfrm>
        </p:spPr>
        <p:txBody>
          <a:bodyPr>
            <a:noAutofit/>
          </a:bodyPr>
          <a:lstStyle/>
          <a:p>
            <a:r>
              <a:rPr lang="hu-HU" sz="2800" b="1" dirty="0" smtClean="0"/>
              <a:t>Takács Judit				2022.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3847117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5796" r="7808" b="8235"/>
          <a:stretch/>
        </p:blipFill>
        <p:spPr>
          <a:xfrm>
            <a:off x="23684" y="0"/>
            <a:ext cx="7894807" cy="4141076"/>
          </a:xfrm>
          <a:prstGeom prst="rect">
            <a:avLst/>
          </a:prstGeom>
        </p:spPr>
      </p:pic>
      <p:sp>
        <p:nvSpPr>
          <p:cNvPr id="6" name="Ellipszis 5">
            <a:extLst>
              <a:ext uri="{FF2B5EF4-FFF2-40B4-BE49-F238E27FC236}">
                <a16:creationId xmlns:a16="http://schemas.microsoft.com/office/drawing/2014/main" id="{FC0F317C-7AC9-4F41-BB8B-43CEDB6FAB0F}"/>
              </a:ext>
            </a:extLst>
          </p:cNvPr>
          <p:cNvSpPr/>
          <p:nvPr/>
        </p:nvSpPr>
        <p:spPr>
          <a:xfrm>
            <a:off x="0" y="3005959"/>
            <a:ext cx="2207172" cy="7462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t="14289" b="25949"/>
          <a:stretch/>
        </p:blipFill>
        <p:spPr>
          <a:xfrm>
            <a:off x="2979578" y="3647090"/>
            <a:ext cx="9285995" cy="3121572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>
            <a:off x="840828" y="5917324"/>
            <a:ext cx="2217682" cy="746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11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7493" t="23125" r="27852" b="28694"/>
          <a:stretch/>
        </p:blipFill>
        <p:spPr>
          <a:xfrm>
            <a:off x="155171" y="-32487"/>
            <a:ext cx="8412480" cy="352459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/>
          <a:srcRect l="8259" t="35625" r="31557" b="54830"/>
          <a:stretch/>
        </p:blipFill>
        <p:spPr>
          <a:xfrm>
            <a:off x="4361411" y="1628148"/>
            <a:ext cx="7830589" cy="69826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/>
          <a:srcRect l="9919" t="21761" r="33730" b="48629"/>
          <a:stretch/>
        </p:blipFill>
        <p:spPr>
          <a:xfrm>
            <a:off x="5367867" y="3275919"/>
            <a:ext cx="6236700" cy="1768516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6"/>
          <a:srcRect l="9785" t="39931" r="30088" b="26736"/>
          <a:stretch/>
        </p:blipFill>
        <p:spPr>
          <a:xfrm>
            <a:off x="5367867" y="4991645"/>
            <a:ext cx="5987888" cy="186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3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5796" r="7808" b="8235"/>
          <a:stretch/>
        </p:blipFill>
        <p:spPr>
          <a:xfrm>
            <a:off x="23684" y="0"/>
            <a:ext cx="7894807" cy="4141076"/>
          </a:xfrm>
          <a:prstGeom prst="rect">
            <a:avLst/>
          </a:prstGeom>
        </p:spPr>
      </p:pic>
      <p:sp>
        <p:nvSpPr>
          <p:cNvPr id="6" name="Ellipszis 5">
            <a:extLst>
              <a:ext uri="{FF2B5EF4-FFF2-40B4-BE49-F238E27FC236}">
                <a16:creationId xmlns:a16="http://schemas.microsoft.com/office/drawing/2014/main" id="{FC0F317C-7AC9-4F41-BB8B-43CEDB6FAB0F}"/>
              </a:ext>
            </a:extLst>
          </p:cNvPr>
          <p:cNvSpPr/>
          <p:nvPr/>
        </p:nvSpPr>
        <p:spPr>
          <a:xfrm>
            <a:off x="0" y="3005959"/>
            <a:ext cx="2207172" cy="7462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t="14289" b="25949"/>
          <a:stretch/>
        </p:blipFill>
        <p:spPr>
          <a:xfrm>
            <a:off x="2979578" y="3647090"/>
            <a:ext cx="9285995" cy="3121572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>
            <a:off x="851339" y="4834758"/>
            <a:ext cx="2217682" cy="746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5222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 txBox="1">
            <a:spLocks noGrp="1"/>
          </p:cNvSpPr>
          <p:nvPr>
            <p:ph type="title"/>
          </p:nvPr>
        </p:nvSpPr>
        <p:spPr>
          <a:xfrm>
            <a:off x="273269" y="46914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Kiemelt szakok minimum ponthatárai</a:t>
            </a:r>
            <a:endParaRPr lang="hu-HU" sz="3200" b="1" dirty="0"/>
          </a:p>
        </p:txBody>
      </p:sp>
      <p:pic>
        <p:nvPicPr>
          <p:cNvPr id="11" name="Kép 10"/>
          <p:cNvPicPr/>
          <p:nvPr/>
        </p:nvPicPr>
        <p:blipFill rotWithShape="1">
          <a:blip r:embed="rId3"/>
          <a:srcRect l="33558" t="32866" r="38919" b="6771"/>
          <a:stretch/>
        </p:blipFill>
        <p:spPr bwMode="auto">
          <a:xfrm>
            <a:off x="0" y="1355452"/>
            <a:ext cx="4414346" cy="55025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Kép 13"/>
          <p:cNvPicPr/>
          <p:nvPr/>
        </p:nvPicPr>
        <p:blipFill rotWithShape="1">
          <a:blip r:embed="rId4"/>
          <a:srcRect l="32958" t="37691" r="39252" b="14094"/>
          <a:stretch/>
        </p:blipFill>
        <p:spPr bwMode="auto">
          <a:xfrm>
            <a:off x="4111948" y="778833"/>
            <a:ext cx="4630257" cy="4099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Kép 14"/>
          <p:cNvPicPr/>
          <p:nvPr/>
        </p:nvPicPr>
        <p:blipFill rotWithShape="1">
          <a:blip r:embed="rId5"/>
          <a:srcRect l="61081" t="36627" r="11942" b="24079"/>
          <a:stretch/>
        </p:blipFill>
        <p:spPr bwMode="auto">
          <a:xfrm>
            <a:off x="8439806" y="2648607"/>
            <a:ext cx="3752194" cy="4209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Szövegdoboz 15"/>
          <p:cNvSpPr txBox="1"/>
          <p:nvPr/>
        </p:nvSpPr>
        <p:spPr>
          <a:xfrm>
            <a:off x="2515134" y="2482554"/>
            <a:ext cx="7220060" cy="255454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b="1" i="1" dirty="0" smtClean="0"/>
              <a:t>REÁLIS PONTHATÁROKAT 2019-BEN TALÁLUNK, MERT AZ VOLT AZ UTOLSÓ ÉV, AMIKOR SZÓBELI ÉRETTSÉGI VIZSGA IS </a:t>
            </a:r>
            <a:r>
              <a:rPr lang="hu-HU" sz="3200" b="1" i="1" dirty="0"/>
              <a:t>VOLT. </a:t>
            </a:r>
            <a:r>
              <a:rPr lang="hu-HU" sz="3200" b="1" i="1" dirty="0" smtClean="0">
                <a:hlinkClick r:id="rId6"/>
              </a:rPr>
              <a:t>PONTHATÁROK 2019</a:t>
            </a:r>
            <a:endParaRPr lang="hu-HU" sz="3200" b="1" i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360164" y="5601970"/>
            <a:ext cx="971918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C00000"/>
                </a:solidFill>
              </a:rPr>
              <a:t>Á</a:t>
            </a:r>
            <a:r>
              <a:rPr lang="hu-HU" sz="3200" b="1" dirty="0" smtClean="0">
                <a:solidFill>
                  <a:srgbClr val="C00000"/>
                </a:solidFill>
              </a:rPr>
              <a:t>llami </a:t>
            </a:r>
            <a:r>
              <a:rPr lang="hu-HU" sz="3200" b="1" dirty="0">
                <a:solidFill>
                  <a:srgbClr val="C00000"/>
                </a:solidFill>
              </a:rPr>
              <a:t>ösztöndíjas és/vagy önköltséges képzés?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1360164" y="1558162"/>
            <a:ext cx="10022536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FF0000"/>
                </a:solidFill>
              </a:rPr>
              <a:t>ENNÉL CSAK MAGASABB LEHET A PONTHATÁR!</a:t>
            </a:r>
          </a:p>
        </p:txBody>
      </p:sp>
    </p:spTree>
    <p:extLst>
      <p:ext uri="{BB962C8B-B14F-4D97-AF65-F5344CB8AC3E}">
        <p14:creationId xmlns:p14="http://schemas.microsoft.com/office/powerpoint/2010/main" val="858894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6237" y="145819"/>
            <a:ext cx="8003474" cy="128089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Hogyan válasszuk ki a fakultációkat?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465265" y="187313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Továbbtanuláshoz szükséges </a:t>
            </a:r>
            <a:r>
              <a:rPr lang="hu-HU" sz="3200" b="1" dirty="0" smtClean="0"/>
              <a:t>tantárgyak (elsősorban emelt szi</a:t>
            </a:r>
            <a:r>
              <a:rPr lang="hu-HU" sz="3200" b="1" dirty="0" smtClean="0"/>
              <a:t>ntű érettségi)</a:t>
            </a:r>
            <a:r>
              <a:rPr lang="hu-HU" sz="3200" b="1" dirty="0" smtClean="0"/>
              <a:t> </a:t>
            </a:r>
            <a:endParaRPr lang="hu-HU" sz="3200" b="1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1465265" y="3019947"/>
            <a:ext cx="8552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Választott érettségi tantárgy</a:t>
            </a:r>
            <a:endParaRPr lang="hu-HU" sz="32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559858" y="3703900"/>
            <a:ext cx="994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Előrehozott érettségi vizsga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559858" y="4427864"/>
            <a:ext cx="949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Felkészülés alkalmassági vizsgára</a:t>
            </a:r>
            <a:endParaRPr lang="hu-HU" sz="3200" b="1" dirty="0"/>
          </a:p>
        </p:txBody>
      </p:sp>
      <p:sp>
        <p:nvSpPr>
          <p:cNvPr id="7" name="Téglalap 6"/>
          <p:cNvSpPr/>
          <p:nvPr/>
        </p:nvSpPr>
        <p:spPr>
          <a:xfrm>
            <a:off x="1562979" y="5187116"/>
            <a:ext cx="4568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/>
              <a:t>Nyelvismeret bővítése</a:t>
            </a:r>
          </a:p>
        </p:txBody>
      </p:sp>
      <p:sp>
        <p:nvSpPr>
          <p:cNvPr id="8" name="Téglalap 7"/>
          <p:cNvSpPr/>
          <p:nvPr/>
        </p:nvSpPr>
        <p:spPr>
          <a:xfrm>
            <a:off x="1465265" y="5934958"/>
            <a:ext cx="10313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/>
              <a:t>Alaposabb felkészülés középszintű érettségire</a:t>
            </a:r>
            <a:endParaRPr lang="hu-HU" sz="3200" b="1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/>
          <a:srcRect t="19752"/>
          <a:stretch/>
        </p:blipFill>
        <p:spPr>
          <a:xfrm>
            <a:off x="7870925" y="-29792"/>
            <a:ext cx="4321075" cy="187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14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54748" y="1468750"/>
            <a:ext cx="7365060" cy="3450778"/>
          </a:xfrm>
        </p:spPr>
        <p:txBody>
          <a:bodyPr>
            <a:normAutofit lnSpcReduction="10000"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http://eletpalya.munka.hu/foglalkozasok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http://www.felvi.hu/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http://www.oktatas.hu/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http://eduline.hu/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http://www.levay.tirek.hu/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osztályfőnökök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pályaorientációs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segítők 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715979" y="493275"/>
            <a:ext cx="8911687" cy="1280890"/>
          </a:xfrm>
        </p:spPr>
        <p:txBody>
          <a:bodyPr/>
          <a:lstStyle/>
          <a:p>
            <a:pPr algn="ctr"/>
            <a:r>
              <a:rPr lang="hu-HU" b="1" dirty="0"/>
              <a:t>Hol találok segítséget?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7"/>
          <a:srcRect t="3344"/>
          <a:stretch/>
        </p:blipFill>
        <p:spPr>
          <a:xfrm>
            <a:off x="9627666" y="0"/>
            <a:ext cx="2562678" cy="330264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8"/>
          <a:srcRect t="4281"/>
          <a:stretch/>
        </p:blipFill>
        <p:spPr>
          <a:xfrm>
            <a:off x="8599133" y="3313150"/>
            <a:ext cx="2440328" cy="355132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9"/>
          <a:srcRect t="1872" b="3156"/>
          <a:stretch/>
        </p:blipFill>
        <p:spPr>
          <a:xfrm>
            <a:off x="5976416" y="3409440"/>
            <a:ext cx="2457650" cy="344856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8860221" y="10510"/>
            <a:ext cx="868274" cy="588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10.A</a:t>
            </a:r>
            <a:endParaRPr lang="hu-HU" sz="2000" dirty="0"/>
          </a:p>
        </p:txBody>
      </p:sp>
      <p:sp>
        <p:nvSpPr>
          <p:cNvPr id="9" name="Téglalap 8"/>
          <p:cNvSpPr/>
          <p:nvPr/>
        </p:nvSpPr>
        <p:spPr>
          <a:xfrm>
            <a:off x="5108142" y="6260513"/>
            <a:ext cx="868274" cy="588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10.D</a:t>
            </a:r>
            <a:endParaRPr lang="hu-HU" sz="2000" dirty="0"/>
          </a:p>
        </p:txBody>
      </p:sp>
      <p:sp>
        <p:nvSpPr>
          <p:cNvPr id="10" name="Téglalap 9"/>
          <p:cNvSpPr/>
          <p:nvPr/>
        </p:nvSpPr>
        <p:spPr>
          <a:xfrm>
            <a:off x="4239868" y="6260513"/>
            <a:ext cx="868274" cy="588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10.C</a:t>
            </a:r>
            <a:endParaRPr lang="hu-HU" sz="2000" dirty="0"/>
          </a:p>
        </p:txBody>
      </p:sp>
      <p:sp>
        <p:nvSpPr>
          <p:cNvPr id="11" name="Téglalap 10"/>
          <p:cNvSpPr/>
          <p:nvPr/>
        </p:nvSpPr>
        <p:spPr>
          <a:xfrm>
            <a:off x="11039461" y="6269421"/>
            <a:ext cx="868274" cy="588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10.B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48338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020529" y="299991"/>
            <a:ext cx="7133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hlinkClick r:id="rId3"/>
              </a:rPr>
              <a:t>https://</a:t>
            </a:r>
            <a:r>
              <a:rPr lang="hu-HU" sz="3200" dirty="0" smtClean="0">
                <a:hlinkClick r:id="rId3"/>
              </a:rPr>
              <a:t>palyaorientacio.munka.hu</a:t>
            </a:r>
            <a:endParaRPr lang="hu-HU" sz="3200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/>
          <a:srcRect t="14395" b="5329"/>
          <a:stretch/>
        </p:blipFill>
        <p:spPr>
          <a:xfrm>
            <a:off x="800813" y="1271752"/>
            <a:ext cx="11009523" cy="497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1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784823" y="322458"/>
            <a:ext cx="3091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http://www.felvi.hu/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/>
          <a:srcRect t="15182" b="5932"/>
          <a:stretch/>
        </p:blipFill>
        <p:spPr>
          <a:xfrm>
            <a:off x="470081" y="1219200"/>
            <a:ext cx="11511712" cy="538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07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06718" y="224717"/>
            <a:ext cx="4596152" cy="128089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http://www.oktatas.hu/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11399" t="14602" r="12601" b="6407"/>
          <a:stretch/>
        </p:blipFill>
        <p:spPr>
          <a:xfrm>
            <a:off x="1421176" y="980501"/>
            <a:ext cx="9864830" cy="5767329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9459310" y="109378"/>
            <a:ext cx="2217683" cy="7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POM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802621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06718" y="224717"/>
            <a:ext cx="4596152" cy="689683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://eduline.hu/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2069" t="14152" r="3256" b="8934"/>
          <a:stretch/>
        </p:blipFill>
        <p:spPr>
          <a:xfrm>
            <a:off x="622425" y="1093075"/>
            <a:ext cx="11385048" cy="520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30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84635" y="124122"/>
            <a:ext cx="8090478" cy="3526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b="1" dirty="0"/>
              <a:t>Nagyon fontos már most megtervezni </a:t>
            </a:r>
            <a:endParaRPr lang="hu-HU" sz="4000" b="1" dirty="0" smtClean="0"/>
          </a:p>
          <a:p>
            <a:pPr marL="0" indent="0" algn="ctr">
              <a:buNone/>
            </a:pPr>
            <a:r>
              <a:rPr lang="hu-HU" sz="4000" b="1" dirty="0" smtClean="0"/>
              <a:t>az </a:t>
            </a:r>
            <a:r>
              <a:rPr lang="hu-HU" sz="4000" b="1" dirty="0"/>
              <a:t>érettségi-felvételi stratégiát!</a:t>
            </a:r>
          </a:p>
          <a:p>
            <a:pPr marL="0" indent="0" algn="ctr">
              <a:buNone/>
            </a:pPr>
            <a:endParaRPr lang="hu-HU" sz="4000" b="1" dirty="0"/>
          </a:p>
        </p:txBody>
      </p:sp>
      <p:sp>
        <p:nvSpPr>
          <p:cNvPr id="4" name="Téglalap 3"/>
          <p:cNvSpPr/>
          <p:nvPr/>
        </p:nvSpPr>
        <p:spPr>
          <a:xfrm>
            <a:off x="2092892" y="2362314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800" b="1" i="1" dirty="0">
                <a:solidFill>
                  <a:srgbClr val="FF0000"/>
                </a:solidFill>
              </a:rPr>
              <a:t>Nyelvvizsga/nyelvvizsgák</a:t>
            </a:r>
          </a:p>
          <a:p>
            <a:pPr algn="ctr"/>
            <a:endParaRPr lang="hu-HU" sz="2800" b="1" i="1" dirty="0">
              <a:solidFill>
                <a:srgbClr val="FF0000"/>
              </a:solidFill>
            </a:endParaRPr>
          </a:p>
          <a:p>
            <a:pPr algn="ctr"/>
            <a:r>
              <a:rPr lang="hu-HU" sz="2800" b="1" i="1" dirty="0">
                <a:solidFill>
                  <a:srgbClr val="FF0000"/>
                </a:solidFill>
              </a:rPr>
              <a:t>Választott szak(ok)hoz szükséges érettségi és alkalmassági vizsgák</a:t>
            </a:r>
          </a:p>
          <a:p>
            <a:pPr algn="ctr"/>
            <a:endParaRPr lang="hu-HU" sz="2800" b="1" i="1" dirty="0">
              <a:solidFill>
                <a:srgbClr val="FF0000"/>
              </a:solidFill>
            </a:endParaRPr>
          </a:p>
          <a:p>
            <a:pPr algn="ctr"/>
            <a:r>
              <a:rPr lang="hu-HU" sz="2800" b="1" i="1" dirty="0">
                <a:solidFill>
                  <a:srgbClr val="FF0000"/>
                </a:solidFill>
              </a:rPr>
              <a:t>Emelt szintű érettségi vizsgák</a:t>
            </a:r>
          </a:p>
          <a:p>
            <a:pPr algn="ctr"/>
            <a:endParaRPr lang="hu-HU" sz="2800" b="1" i="1" dirty="0">
              <a:solidFill>
                <a:srgbClr val="FF0000"/>
              </a:solidFill>
            </a:endParaRPr>
          </a:p>
          <a:p>
            <a:pPr algn="ctr"/>
            <a:r>
              <a:rPr lang="hu-HU" sz="2800" b="1" i="1" dirty="0">
                <a:solidFill>
                  <a:srgbClr val="FF0000"/>
                </a:solidFill>
              </a:rPr>
              <a:t>Érettségi bizonyítvány megszerzéséhez szükséges tantárgyak</a:t>
            </a:r>
          </a:p>
          <a:p>
            <a:pPr algn="ctr"/>
            <a:endParaRPr lang="hu-HU" sz="2800" b="1" i="1" dirty="0">
              <a:solidFill>
                <a:srgbClr val="FF0000"/>
              </a:solidFill>
            </a:endParaRPr>
          </a:p>
          <a:p>
            <a:pPr algn="ctr"/>
            <a:endParaRPr lang="hu-HU" sz="2800" b="1" i="1" dirty="0">
              <a:solidFill>
                <a:srgbClr val="FF0000"/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8113986" y="2213428"/>
            <a:ext cx="3959913" cy="4586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/>
              <a:t>50 óra közösségi szolgálat kell </a:t>
            </a:r>
            <a:r>
              <a:rPr lang="hu-HU" sz="3600" dirty="0" smtClean="0"/>
              <a:t>a rendes érettségi </a:t>
            </a:r>
            <a:r>
              <a:rPr lang="hu-HU" sz="3600" dirty="0"/>
              <a:t>vizsgák elkezdéséhez!</a:t>
            </a:r>
          </a:p>
        </p:txBody>
      </p:sp>
      <p:pic>
        <p:nvPicPr>
          <p:cNvPr id="2052" name="Picture 4" descr="A másológépek fontos tulajdonságai - 2. rész | Sharp Debrecen a  fénymásológép szakért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" y="1"/>
            <a:ext cx="3020928" cy="241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913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06717" y="224717"/>
            <a:ext cx="5941475" cy="1280890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http://www.levay.tirek.hu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1104" t="13352" r="2551" b="7330"/>
          <a:stretch/>
        </p:blipFill>
        <p:spPr>
          <a:xfrm>
            <a:off x="609600" y="1176196"/>
            <a:ext cx="11247641" cy="568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72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5388" y="893051"/>
            <a:ext cx="9823729" cy="3490690"/>
          </a:xfrm>
        </p:spPr>
        <p:txBody>
          <a:bodyPr>
            <a:normAutofit/>
          </a:bodyPr>
          <a:lstStyle/>
          <a:p>
            <a:pPr algn="ctr"/>
            <a:r>
              <a:rPr lang="hu-H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figyelmet! </a:t>
            </a:r>
            <a:br>
              <a:rPr lang="hu-H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Várjuk kérdéseiket!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138" y="2880472"/>
            <a:ext cx="30861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2228193" y="4235669"/>
            <a:ext cx="6421820" cy="1807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hlinkClick r:id="rId3"/>
              </a:rPr>
              <a:t>takacs.judit@levaygimnazium.hu</a:t>
            </a:r>
            <a:endParaRPr lang="hu-HU" sz="2800" dirty="0" smtClean="0"/>
          </a:p>
          <a:p>
            <a:pPr algn="ctr"/>
            <a:endParaRPr lang="hu-HU" sz="2800" dirty="0" smtClean="0"/>
          </a:p>
          <a:p>
            <a:pPr algn="ctr"/>
            <a:r>
              <a:rPr lang="hu-HU" sz="2800" dirty="0" smtClean="0">
                <a:hlinkClick r:id="rId4"/>
              </a:rPr>
              <a:t>makranczi.zsolt@levaygimnazium.hu</a:t>
            </a: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10439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4408" y="607484"/>
            <a:ext cx="8911687" cy="1280890"/>
          </a:xfrm>
        </p:spPr>
        <p:txBody>
          <a:bodyPr/>
          <a:lstStyle/>
          <a:p>
            <a:pPr algn="ctr"/>
            <a:r>
              <a:rPr lang="hu-HU" b="1" dirty="0"/>
              <a:t>Nyelvvizsgák kérdése</a:t>
            </a:r>
          </a:p>
        </p:txBody>
      </p:sp>
      <p:sp>
        <p:nvSpPr>
          <p:cNvPr id="4" name="Téglalap 3"/>
          <p:cNvSpPr/>
          <p:nvPr/>
        </p:nvSpPr>
        <p:spPr>
          <a:xfrm>
            <a:off x="1528895" y="1428401"/>
            <a:ext cx="6374884" cy="698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B á r m i k o r   változhat</a:t>
            </a:r>
            <a:r>
              <a:rPr lang="hu-HU" sz="3200" dirty="0" smtClean="0"/>
              <a:t>! 2024?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4505498" y="2354581"/>
            <a:ext cx="6400597" cy="8762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A diplomát nem adják nélküle!</a:t>
            </a:r>
          </a:p>
        </p:txBody>
      </p:sp>
      <p:sp>
        <p:nvSpPr>
          <p:cNvPr id="7" name="Téglalap 6"/>
          <p:cNvSpPr/>
          <p:nvPr/>
        </p:nvSpPr>
        <p:spPr>
          <a:xfrm>
            <a:off x="1772411" y="3436620"/>
            <a:ext cx="5354043" cy="6982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Most van itt az ideje!</a:t>
            </a:r>
          </a:p>
        </p:txBody>
      </p:sp>
      <p:sp>
        <p:nvSpPr>
          <p:cNvPr id="8" name="Téglalap 7"/>
          <p:cNvSpPr/>
          <p:nvPr/>
        </p:nvSpPr>
        <p:spPr>
          <a:xfrm>
            <a:off x="4642060" y="4340630"/>
            <a:ext cx="5354043" cy="6982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Többletpont!</a:t>
            </a:r>
          </a:p>
        </p:txBody>
      </p:sp>
      <p:sp>
        <p:nvSpPr>
          <p:cNvPr id="9" name="Téglalap 8"/>
          <p:cNvSpPr/>
          <p:nvPr/>
        </p:nvSpPr>
        <p:spPr>
          <a:xfrm>
            <a:off x="2423898" y="5244640"/>
            <a:ext cx="5354043" cy="12087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Külföldi tanulmányok, diakóniai év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663646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65983" y="221154"/>
            <a:ext cx="8911687" cy="1280890"/>
          </a:xfrm>
        </p:spPr>
        <p:txBody>
          <a:bodyPr/>
          <a:lstStyle/>
          <a:p>
            <a:pPr algn="ctr"/>
            <a:r>
              <a:rPr lang="hu-HU" b="1" dirty="0"/>
              <a:t>Vegyük figyelembe a 2020-tól életbe </a:t>
            </a:r>
            <a:r>
              <a:rPr lang="hu-HU" b="1" dirty="0" smtClean="0"/>
              <a:t>lépett </a:t>
            </a:r>
            <a:r>
              <a:rPr lang="hu-HU" b="1" dirty="0"/>
              <a:t>változásokat!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878" y="1353310"/>
            <a:ext cx="10388734" cy="2252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>Alapképzésre, osztatlan képzésre az a jelentkező vehető fel, aki </a:t>
            </a:r>
          </a:p>
          <a:p>
            <a:r>
              <a:rPr lang="hu-HU" sz="2800" dirty="0"/>
              <a:t>legalább egy </a:t>
            </a:r>
            <a:r>
              <a:rPr lang="hu-HU" sz="2800" b="1" i="1" dirty="0"/>
              <a:t>emelt szintű érettségi vizsgát </a:t>
            </a:r>
            <a:r>
              <a:rPr lang="hu-HU" sz="2800" dirty="0"/>
              <a:t>tett vagy felsőfokú végzettséget tanúsító oklevéllel rendelkezik.</a:t>
            </a:r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34506" y="4335230"/>
            <a:ext cx="111514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hu-HU" sz="2800" b="1" dirty="0"/>
              <a:t>S</a:t>
            </a:r>
            <a:r>
              <a:rPr lang="hu-HU" sz="2800" b="1" dirty="0" smtClean="0"/>
              <a:t>zakok </a:t>
            </a:r>
            <a:r>
              <a:rPr lang="hu-HU" sz="2800" b="1" dirty="0"/>
              <a:t>bármely emelt szintű érettségivel 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hu-HU" sz="2800" b="1" dirty="0"/>
              <a:t>S</a:t>
            </a:r>
            <a:r>
              <a:rPr lang="hu-HU" sz="2800" b="1" dirty="0" smtClean="0"/>
              <a:t>zakok és érettségi vizsgatárgyak 2023</a:t>
            </a:r>
          </a:p>
          <a:p>
            <a:pPr algn="ctr"/>
            <a:endParaRPr lang="hu-HU" sz="2800" b="1" dirty="0" smtClean="0"/>
          </a:p>
          <a:p>
            <a:pPr algn="ctr"/>
            <a:r>
              <a:rPr lang="hu-HU" sz="2000" b="1" dirty="0" smtClean="0">
                <a:hlinkClick r:id="rId2"/>
              </a:rPr>
              <a:t>http://www.levay.tirek.hu/gimnazium/tanuloknak/v/2022---fakultacio-valasztas/</a:t>
            </a:r>
            <a:endParaRPr lang="hu-HU" sz="2000" b="1" dirty="0">
              <a:solidFill>
                <a:srgbClr val="00B0F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88517" y="3525934"/>
            <a:ext cx="9043451" cy="641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MIBŐL KELL VAGY LEHET EMELT SZINTŰ ÉRETTSÉGIT TENNI?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790235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17089" y="173759"/>
            <a:ext cx="8911687" cy="1280890"/>
          </a:xfrm>
        </p:spPr>
        <p:txBody>
          <a:bodyPr/>
          <a:lstStyle/>
          <a:p>
            <a:r>
              <a:rPr lang="hu-HU" b="1" dirty="0"/>
              <a:t>A fakultációválasztás folyamata</a:t>
            </a:r>
          </a:p>
        </p:txBody>
      </p:sp>
      <p:sp>
        <p:nvSpPr>
          <p:cNvPr id="4" name="Téglalap 3"/>
          <p:cNvSpPr/>
          <p:nvPr/>
        </p:nvSpPr>
        <p:spPr>
          <a:xfrm>
            <a:off x="1614729" y="973375"/>
            <a:ext cx="8611836" cy="10584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EGYMI  felmérés és </a:t>
            </a:r>
            <a:r>
              <a:rPr lang="hu-HU" sz="2400" b="1" dirty="0" smtClean="0">
                <a:solidFill>
                  <a:schemeClr val="tx1"/>
                </a:solidFill>
              </a:rPr>
              <a:t>értékelés  és/vagy </a:t>
            </a:r>
          </a:p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POM </a:t>
            </a:r>
            <a:r>
              <a:rPr lang="hu-HU" sz="2400" dirty="0" smtClean="0">
                <a:solidFill>
                  <a:schemeClr val="bg1"/>
                </a:solidFill>
                <a:hlinkClick r:id="rId3"/>
              </a:rPr>
              <a:t>pályaorientációs mérő- és támogatóeszköz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207201" y="2172185"/>
            <a:ext cx="7019364" cy="8337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tanulói </a:t>
            </a:r>
            <a:r>
              <a:rPr lang="hu-HU" sz="2400" b="1" dirty="0" smtClean="0">
                <a:solidFill>
                  <a:schemeClr val="tx1"/>
                </a:solidFill>
              </a:rPr>
              <a:t>tájékoztató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263250" y="3146220"/>
            <a:ext cx="7019364" cy="8337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Szülői tájékoztatás szülői értekezlet keretében</a:t>
            </a:r>
          </a:p>
        </p:txBody>
      </p:sp>
      <p:sp>
        <p:nvSpPr>
          <p:cNvPr id="10" name="Téglalap 9"/>
          <p:cNvSpPr/>
          <p:nvPr/>
        </p:nvSpPr>
        <p:spPr>
          <a:xfrm>
            <a:off x="5067532" y="5259063"/>
            <a:ext cx="7019364" cy="148094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Tanulói </a:t>
            </a:r>
            <a:r>
              <a:rPr lang="hu-HU" sz="2400" b="1" dirty="0" smtClean="0"/>
              <a:t>tervezőlap </a:t>
            </a:r>
            <a:r>
              <a:rPr lang="hu-HU" sz="2400" b="1" dirty="0"/>
              <a:t>kitöltése és beadása  </a:t>
            </a:r>
          </a:p>
          <a:p>
            <a:pPr algn="ctr"/>
            <a:r>
              <a:rPr lang="hu-HU" sz="2400" b="1" dirty="0"/>
              <a:t>Határideje: </a:t>
            </a:r>
            <a:r>
              <a:rPr lang="hu-HU" sz="2400" b="1" dirty="0" smtClean="0"/>
              <a:t>február 28. </a:t>
            </a:r>
            <a:endParaRPr lang="hu-HU" sz="2400" b="1" dirty="0"/>
          </a:p>
          <a:p>
            <a:pPr algn="ctr"/>
            <a:r>
              <a:rPr lang="hu-HU" sz="2400" b="1" dirty="0"/>
              <a:t>Előzetes fakultációválasztás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728" y="3489434"/>
            <a:ext cx="4219968" cy="3813644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5067532" y="4240655"/>
            <a:ext cx="7019364" cy="8337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CSALÁDI KUPAKTANÁCS</a:t>
            </a:r>
            <a:endParaRPr lang="hu-H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29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86927" y="4659540"/>
            <a:ext cx="3943134" cy="1846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/>
          </a:p>
          <a:p>
            <a:pPr algn="ctr"/>
            <a:r>
              <a:rPr lang="hu-HU" sz="2800" b="1" dirty="0"/>
              <a:t>A </a:t>
            </a:r>
            <a:r>
              <a:rPr lang="hu-HU" sz="2800" b="1" dirty="0" smtClean="0"/>
              <a:t>tanulói tervek </a:t>
            </a:r>
            <a:r>
              <a:rPr lang="hu-HU" sz="2800" b="1" dirty="0"/>
              <a:t>szakmai átnézése és összegzése </a:t>
            </a:r>
            <a:r>
              <a:rPr lang="hu-HU" sz="2800" b="1" dirty="0" smtClean="0"/>
              <a:t>digitálisan</a:t>
            </a:r>
            <a:endParaRPr lang="hu-HU" sz="2800" b="1" dirty="0"/>
          </a:p>
          <a:p>
            <a:pPr algn="ctr"/>
            <a:endParaRPr lang="hu-HU" sz="2400" b="1" dirty="0"/>
          </a:p>
        </p:txBody>
      </p:sp>
      <p:sp>
        <p:nvSpPr>
          <p:cNvPr id="6" name="Téglalap 5"/>
          <p:cNvSpPr/>
          <p:nvPr/>
        </p:nvSpPr>
        <p:spPr>
          <a:xfrm>
            <a:off x="8261346" y="5073648"/>
            <a:ext cx="3930654" cy="1734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/>
          </a:p>
          <a:p>
            <a:pPr algn="ctr"/>
            <a:r>
              <a:rPr lang="hu-HU" sz="2800" b="1" dirty="0"/>
              <a:t>Az eredmények megbeszélése az </a:t>
            </a:r>
            <a:r>
              <a:rPr lang="hu-HU" sz="2800" b="1" dirty="0" smtClean="0"/>
              <a:t>osztályfőnökkel</a:t>
            </a:r>
            <a:endParaRPr lang="hu-HU" sz="2800" b="1" dirty="0"/>
          </a:p>
          <a:p>
            <a:pPr algn="ctr"/>
            <a:endParaRPr lang="hu-HU" sz="2400" b="1" dirty="0"/>
          </a:p>
        </p:txBody>
      </p:sp>
      <p:sp>
        <p:nvSpPr>
          <p:cNvPr id="7" name="Téglalap 6"/>
          <p:cNvSpPr/>
          <p:nvPr/>
        </p:nvSpPr>
        <p:spPr>
          <a:xfrm>
            <a:off x="3990605" y="2830043"/>
            <a:ext cx="4278405" cy="138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/>
          </a:p>
          <a:p>
            <a:pPr algn="ctr"/>
            <a:r>
              <a:rPr lang="hu-HU" sz="2800" b="1" dirty="0"/>
              <a:t>Pályaorientációs beszélgetés a </a:t>
            </a:r>
            <a:r>
              <a:rPr lang="hu-HU" sz="2800" b="1" dirty="0" smtClean="0"/>
              <a:t>diákkal</a:t>
            </a:r>
            <a:endParaRPr lang="hu-HU" sz="2800" b="1" dirty="0"/>
          </a:p>
          <a:p>
            <a:pPr algn="ctr"/>
            <a:endParaRPr lang="hu-HU" sz="2400" b="1" dirty="0"/>
          </a:p>
        </p:txBody>
      </p:sp>
      <p:pic>
        <p:nvPicPr>
          <p:cNvPr id="1026" name="Picture 2" descr="Álláshirdetés: kisegítő adminisztrátor - - Kecskemét - Apróhirdetés Ingy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7" y="1367023"/>
            <a:ext cx="3943134" cy="329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Tanár-diák szex: ez tiltott terület - Magyar Ügyvéd Blog"/>
          <p:cNvSpPr>
            <a:spLocks noChangeAspect="1" noChangeArrowheads="1"/>
          </p:cNvSpPr>
          <p:nvPr/>
        </p:nvSpPr>
        <p:spPr bwMode="auto">
          <a:xfrm>
            <a:off x="-992517" y="494459"/>
            <a:ext cx="138438" cy="1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0" name="Picture 6" descr="Tanár-diák szex: ez tiltott terület - Magyar Ügyvéd 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60" y="98478"/>
            <a:ext cx="4278586" cy="27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1347" y="1136164"/>
            <a:ext cx="3930654" cy="3930654"/>
          </a:xfrm>
          <a:prstGeom prst="rect">
            <a:avLst/>
          </a:prstGeom>
        </p:spPr>
      </p:pic>
      <p:sp>
        <p:nvSpPr>
          <p:cNvPr id="12" name="Tartalom helye 2"/>
          <p:cNvSpPr>
            <a:spLocks noGrp="1"/>
          </p:cNvSpPr>
          <p:nvPr>
            <p:ph idx="1"/>
          </p:nvPr>
        </p:nvSpPr>
        <p:spPr>
          <a:xfrm>
            <a:off x="4270046" y="4332567"/>
            <a:ext cx="3991300" cy="23218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Végleges </a:t>
            </a:r>
            <a:r>
              <a:rPr lang="hu-H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fakultációválasztás </a:t>
            </a:r>
            <a:br>
              <a:rPr lang="hu-H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2022. </a:t>
            </a:r>
            <a:r>
              <a:rPr lang="hu-HU" sz="4100" b="1">
                <a:latin typeface="Times New Roman" panose="02020603050405020304" pitchFamily="18" charset="0"/>
                <a:cs typeface="Times New Roman" panose="02020603050405020304" pitchFamily="18" charset="0"/>
              </a:rPr>
              <a:t>május </a:t>
            </a:r>
            <a:r>
              <a:rPr lang="hu-HU" sz="4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21-ig</a:t>
            </a:r>
            <a:endParaRPr lang="hu-HU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endParaRPr lang="hu-HU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00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4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38746" y="0"/>
            <a:ext cx="7019364" cy="1480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Tanulói </a:t>
            </a:r>
            <a:r>
              <a:rPr lang="hu-HU" sz="2400" b="1" dirty="0" smtClean="0"/>
              <a:t>tervezőlap kitöltése (FORMS)  </a:t>
            </a:r>
            <a:endParaRPr lang="hu-HU" sz="2400" b="1" dirty="0"/>
          </a:p>
          <a:p>
            <a:pPr algn="ctr"/>
            <a:r>
              <a:rPr lang="hu-HU" sz="2400" b="1" dirty="0"/>
              <a:t>Határideje: </a:t>
            </a:r>
            <a:r>
              <a:rPr lang="hu-HU" sz="2400" b="1" dirty="0" smtClean="0"/>
              <a:t>február 28. </a:t>
            </a:r>
            <a:endParaRPr lang="hu-HU" sz="2400" b="1" dirty="0"/>
          </a:p>
          <a:p>
            <a:pPr algn="ctr"/>
            <a:r>
              <a:rPr lang="hu-HU" sz="2400" b="1" dirty="0"/>
              <a:t>Előzetes </a:t>
            </a:r>
            <a:r>
              <a:rPr lang="hu-HU" sz="2400" b="1" dirty="0" smtClean="0"/>
              <a:t>fakultációs igény felmérés </a:t>
            </a:r>
            <a:endParaRPr lang="hu-HU" sz="2400" b="1" dirty="0"/>
          </a:p>
        </p:txBody>
      </p:sp>
      <p:sp>
        <p:nvSpPr>
          <p:cNvPr id="5" name="Téglalap 4"/>
          <p:cNvSpPr/>
          <p:nvPr/>
        </p:nvSpPr>
        <p:spPr>
          <a:xfrm>
            <a:off x="791268" y="1480944"/>
            <a:ext cx="11027613" cy="8313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Idegen nyelvekkel kapcsolatos tervek (nyelvvizsgák és érettségi vizsgák)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9125974" y="293783"/>
            <a:ext cx="2803268" cy="893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i="1" dirty="0" smtClean="0"/>
              <a:t>OSZTÁLYFŐNÖK</a:t>
            </a:r>
            <a:endParaRPr lang="hu-HU" sz="2400" b="1" i="1" dirty="0"/>
          </a:p>
        </p:txBody>
      </p:sp>
      <p:sp>
        <p:nvSpPr>
          <p:cNvPr id="7" name="Téglalap 6"/>
          <p:cNvSpPr/>
          <p:nvPr/>
        </p:nvSpPr>
        <p:spPr>
          <a:xfrm>
            <a:off x="791268" y="2546221"/>
            <a:ext cx="11027613" cy="8313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Tervezett felsőoktatási alapszakok vagy osztatlan képzések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791269" y="3611498"/>
            <a:ext cx="11137974" cy="8313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Továbbtanulási tervekhez szükséges érettségi tantárgyak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791269" y="4676775"/>
            <a:ext cx="11137974" cy="8313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Az érettségi bizonyítvány megszerzéséhez szükséges érettségi tantárgyak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791269" y="5801891"/>
            <a:ext cx="11137974" cy="8313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Tervezett emelt szintű érettségi vizsgák</a:t>
            </a:r>
            <a:endParaRPr lang="hu-H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0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87880" y="-4861"/>
            <a:ext cx="8911687" cy="1280890"/>
          </a:xfrm>
        </p:spPr>
        <p:txBody>
          <a:bodyPr/>
          <a:lstStyle/>
          <a:p>
            <a:pPr algn="ctr"/>
            <a:r>
              <a:rPr lang="hu-HU" b="1" dirty="0" smtClean="0"/>
              <a:t>Előzetes fakultációs igény felmérés</a:t>
            </a:r>
            <a:endParaRPr lang="hu-HU" b="1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807024"/>
              </p:ext>
            </p:extLst>
          </p:nvPr>
        </p:nvGraphicFramePr>
        <p:xfrm>
          <a:off x="2179723" y="548640"/>
          <a:ext cx="812800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556634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07659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A sáv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B sáv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323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BIOLÓGIA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BIOLÓGIA</a:t>
                      </a:r>
                      <a:endParaRPr lang="hu-H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703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MATEMATIKA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MATEMATIKA</a:t>
                      </a:r>
                      <a:endParaRPr lang="hu-H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908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TÖRTÉNELEM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TÖRTÉNELEM</a:t>
                      </a:r>
                      <a:endParaRPr lang="hu-H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249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DIGITÁLIS KULTÚRA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DIGITÁLIS KULTÚRA</a:t>
                      </a:r>
                      <a:endParaRPr lang="hu-H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14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ANGOL NYELV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ANGOL NYELV</a:t>
                      </a:r>
                      <a:endParaRPr lang="hu-H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49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MAGYAR NYELV</a:t>
                      </a:r>
                      <a:r>
                        <a:rPr lang="hu-HU" sz="2400" b="1" baseline="0" dirty="0" smtClean="0"/>
                        <a:t> ÉS IRODALOM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NÉMET NYELV</a:t>
                      </a:r>
                      <a:endParaRPr lang="hu-H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692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FIZIKA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KÉMIA</a:t>
                      </a:r>
                      <a:endParaRPr lang="hu-H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215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FÖLDRAJZ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MOZGÓKÉP KULTÚRA</a:t>
                      </a:r>
                      <a:endParaRPr lang="hu-H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446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ÉNEK-ZENE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VIZUÁLIS KULTÚRA</a:t>
                      </a:r>
                      <a:endParaRPr lang="hu-H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436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TESTNEVELÉS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REFORMÁTUS HITTAN</a:t>
                      </a:r>
                      <a:endParaRPr lang="hu-H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68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MATEMATIKA KÖZÉP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OLASZ NYELV</a:t>
                      </a:r>
                      <a:endParaRPr lang="hu-H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91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FRANCIA NYELV</a:t>
                      </a:r>
                      <a:endParaRPr lang="hu-H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571503"/>
                  </a:ext>
                </a:extLst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294290" y="2607581"/>
            <a:ext cx="11719034" cy="1339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/>
              <a:t>MIT KELL TENNI VÁLASZOK BEÍRÁSA ELŐTT?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2404241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1104" t="13352" r="2551" b="7330"/>
          <a:stretch/>
        </p:blipFill>
        <p:spPr>
          <a:xfrm>
            <a:off x="0" y="236658"/>
            <a:ext cx="12383489" cy="625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3050</TotalTime>
  <Words>417</Words>
  <Application>Microsoft Office PowerPoint</Application>
  <PresentationFormat>Szélesvásznú</PresentationFormat>
  <Paragraphs>120</Paragraphs>
  <Slides>21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</vt:lpstr>
      <vt:lpstr>Wingdings 3</vt:lpstr>
      <vt:lpstr>Szálak</vt:lpstr>
      <vt:lpstr>Pályaorientáció- fakultációválasztás</vt:lpstr>
      <vt:lpstr>PowerPoint-bemutató</vt:lpstr>
      <vt:lpstr>Nyelvvizsgák kérdése</vt:lpstr>
      <vt:lpstr>Vegyük figyelembe a 2020-tól életbe lépett változásokat!</vt:lpstr>
      <vt:lpstr>A fakultációválasztás folyamata</vt:lpstr>
      <vt:lpstr>PowerPoint-bemutató</vt:lpstr>
      <vt:lpstr>PowerPoint-bemutató</vt:lpstr>
      <vt:lpstr>Előzetes fakultációs igény felmérés</vt:lpstr>
      <vt:lpstr>PowerPoint-bemutató</vt:lpstr>
      <vt:lpstr>PowerPoint-bemutató</vt:lpstr>
      <vt:lpstr>PowerPoint-bemutató</vt:lpstr>
      <vt:lpstr>PowerPoint-bemutató</vt:lpstr>
      <vt:lpstr>Kiemelt szakok minimum ponthatárai</vt:lpstr>
      <vt:lpstr>Hogyan válasszuk ki a fakultációkat?</vt:lpstr>
      <vt:lpstr>Hol találok segítséget?</vt:lpstr>
      <vt:lpstr>PowerPoint-bemutató</vt:lpstr>
      <vt:lpstr>PowerPoint-bemutató</vt:lpstr>
      <vt:lpstr>http://www.oktatas.hu/ </vt:lpstr>
      <vt:lpstr>http://eduline.hu/ </vt:lpstr>
      <vt:lpstr>http://www.levay.tirek.hu/</vt:lpstr>
      <vt:lpstr>Köszönjük a figyelmet!  Várjuk kérdéseiket!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Pályaorientáció</dc:title>
  <dc:creator>Pozsi</dc:creator>
  <cp:lastModifiedBy>Takács Judit</cp:lastModifiedBy>
  <cp:revision>230</cp:revision>
  <dcterms:created xsi:type="dcterms:W3CDTF">2015-03-31T07:02:25Z</dcterms:created>
  <dcterms:modified xsi:type="dcterms:W3CDTF">2022-02-04T07:18:58Z</dcterms:modified>
</cp:coreProperties>
</file>