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3"/>
  </p:sldMasterIdLst>
  <p:notesMasterIdLst>
    <p:notesMasterId r:id="rId23"/>
  </p:notesMasterIdLst>
  <p:sldIdLst>
    <p:sldId id="256" r:id="rId4"/>
    <p:sldId id="269" r:id="rId5"/>
    <p:sldId id="262" r:id="rId6"/>
    <p:sldId id="263" r:id="rId7"/>
    <p:sldId id="264" r:id="rId8"/>
    <p:sldId id="274" r:id="rId9"/>
    <p:sldId id="283" r:id="rId10"/>
    <p:sldId id="275" r:id="rId11"/>
    <p:sldId id="281" r:id="rId12"/>
    <p:sldId id="286" r:id="rId13"/>
    <p:sldId id="282" r:id="rId14"/>
    <p:sldId id="276" r:id="rId15"/>
    <p:sldId id="280" r:id="rId16"/>
    <p:sldId id="284" r:id="rId17"/>
    <p:sldId id="277" r:id="rId18"/>
    <p:sldId id="265" r:id="rId19"/>
    <p:sldId id="270" r:id="rId20"/>
    <p:sldId id="278" r:id="rId21"/>
    <p:sldId id="268" r:id="rId2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1F5D38-B33E-7B86-4BE1-D6C81D1D9141}" v="2" dt="2021-01-05T18:00:26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ács Judit" userId="S::takacs.judit@levaygimnazium.hu::33a69627-cc48-4093-bb50-f090f5e63545" providerId="AD" clId="Web-{3A1F5D38-B33E-7B86-4BE1-D6C81D1D9141}"/>
    <pc:docChg chg="modSld">
      <pc:chgData name="Takács Judit" userId="S::takacs.judit@levaygimnazium.hu::33a69627-cc48-4093-bb50-f090f5e63545" providerId="AD" clId="Web-{3A1F5D38-B33E-7B86-4BE1-D6C81D1D9141}" dt="2021-01-05T18:00:26.595" v="1" actId="20577"/>
      <pc:docMkLst>
        <pc:docMk/>
      </pc:docMkLst>
      <pc:sldChg chg="modSp">
        <pc:chgData name="Takács Judit" userId="S::takacs.judit@levaygimnazium.hu::33a69627-cc48-4093-bb50-f090f5e63545" providerId="AD" clId="Web-{3A1F5D38-B33E-7B86-4BE1-D6C81D1D9141}" dt="2021-01-05T18:00:26.595" v="1" actId="20577"/>
        <pc:sldMkLst>
          <pc:docMk/>
          <pc:sldMk cId="0" sldId="277"/>
        </pc:sldMkLst>
        <pc:spChg chg="mod">
          <ac:chgData name="Takács Judit" userId="S::takacs.judit@levaygimnazium.hu::33a69627-cc48-4093-bb50-f090f5e63545" providerId="AD" clId="Web-{3A1F5D38-B33E-7B86-4BE1-D6C81D1D9141}" dt="2021-01-05T18:00:26.595" v="1" actId="20577"/>
          <ac:spMkLst>
            <pc:docMk/>
            <pc:sldMk cId="0" sldId="277"/>
            <ac:spMk id="18435" creationId="{48B6017F-F0B7-49E1-8747-1E23FC8275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533EC11-43EE-4F6B-A581-2392FF651D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EDA44E0-BBB0-4826-BCC9-57A7CA9DD7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962EE8E-A560-4F4D-9208-C5E1256890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77AD8F1-344D-4A0F-B15F-DCA52F450C5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/>
              <a:t>Mintaszöveg szerkesztése</a:t>
            </a:r>
          </a:p>
          <a:p>
            <a:pPr lvl="1"/>
            <a:r>
              <a:rPr lang="hu-HU" altLang="hu-HU" noProof="0"/>
              <a:t>Második szint</a:t>
            </a:r>
          </a:p>
          <a:p>
            <a:pPr lvl="2"/>
            <a:r>
              <a:rPr lang="hu-HU" altLang="hu-HU" noProof="0"/>
              <a:t>Harmadik szint</a:t>
            </a:r>
          </a:p>
          <a:p>
            <a:pPr lvl="3"/>
            <a:r>
              <a:rPr lang="hu-HU" altLang="hu-HU" noProof="0"/>
              <a:t>Negyedik szint</a:t>
            </a:r>
          </a:p>
          <a:p>
            <a:pPr lvl="4"/>
            <a:r>
              <a:rPr lang="hu-HU" altLang="hu-HU" noProof="0"/>
              <a:t>Ötödik szint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7F7D798F-9F2D-445A-875A-D9DC028ED7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D7470381-3958-4BCE-B4F5-F28E57855F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C8D3FA-CB0C-4408-B200-38E33EC6E6B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1D63626-3863-40F3-9EBD-4321136A7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1A72A7-5E23-4586-807E-98ACE023DCC6}" type="slidenum">
              <a:rPr lang="hu-HU" altLang="hu-HU"/>
              <a:pPr>
                <a:spcBef>
                  <a:spcPct val="0"/>
                </a:spcBef>
              </a:pPr>
              <a:t>16</a:t>
            </a:fld>
            <a:endParaRPr lang="hu-HU" altLang="hu-H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A981AFD-0581-4599-9545-875DEFC55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8145D77-3B7D-4183-AA5E-ADA636E0F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A768DFB-D6F5-456D-9413-D28CBD8A342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9A4CC4C-D4EE-4CCC-ACC1-66C5FB63A7A2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8F0EE3A-6B73-4ED0-ADE8-AFEE742B35C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C74800E-E158-4C6F-9450-08E72F20CD1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1E76D792-E1A9-41A5-8D9D-23CED4D6FC5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C408567D-FDF3-445B-97F8-2C4B1C4ACA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DE9F302-02A2-4962-9377-3FBBE03F0FC8}"/>
                </a:ext>
              </a:extLst>
            </p:cNvPr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3F48E20-85D7-43ED-BB6E-444DFA5DD8F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B5F1F55-B897-4615-9F11-0B4AE8F5FDFC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307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altLang="hu-HU" noProof="0"/>
              <a:t>Mintacím szerkesztése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/>
              <a:t>Alcím mintájának szerkesztése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10739021-149A-4706-A4FA-09FA56E53EF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97FF7F4-28E1-4C0E-8A15-E0AEE015E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378E4A1-506D-476C-AF2C-8018B6173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4F516BB4-9058-4387-85A8-6288A566202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2988171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0A20E91-6563-475A-A777-2F7D4DAE9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EAFCAD1-2A4B-414E-B4CF-96D016EE2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4EB30EB-1FF9-4F0A-BA04-91F0A1BA8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F939C-4813-4890-9A31-A663F1CEA9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8994111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C39B14C-D0B6-4D90-9648-FBCD9358F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514CC45-A152-41FE-8A89-DD68F508E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EA229B3-2C0A-46EC-A68A-B9F44BCD8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4A956-1805-41CF-8DAA-8042D9EA1DB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1107563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B83C4B-BE4F-42C3-B15F-BAFDF95A6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C54B73C-5FCF-4801-B34C-6212F09D0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EB0B0FF-8B8F-4F3C-80DE-92234DBCC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54685-19B8-4AD8-A102-263246617E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12153208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6A1178A-49E0-4520-8E0C-EA93BFD02E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404E18E-AAE6-41F3-A786-061D901E35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74874B8-594F-4D3E-9098-F816EA714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CB5EF-ED18-4FE1-A78D-444890E777E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26161129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029D895-1D3A-44C2-B559-3F00855B1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2AED7C7-D4D1-4C03-955B-3B3DD00A9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6DC0514-27C4-43D7-96C4-71C12C86C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AC205-084E-409E-B05B-BF77B2B6AF5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196968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C952445-DBC9-492F-B44D-D59A00FC95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A78AAE0-6D4A-4464-AE29-0C6EF85F06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ADC48FE-6B6E-44BD-B318-4914F5E1D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D45C3-D0E9-4227-AE5F-C6F534F123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6552166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C002C6D-3AB5-4CB8-A42B-B46490297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E7C8C2B-91FD-4265-B25E-AE2E704FB3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CBE251B-AFDB-434D-AFB9-D8E2CE97B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E4BD8-8AEE-4D7A-AC4D-D45CDFABFB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229485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19D8E4E-424E-4504-845A-97CD89682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51C5FDD-748E-4564-9693-E911790D9D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8ACE7C5-A5EE-4CDB-B41D-841175010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18E46-3D72-45D5-8D16-3320456C81A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1187567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2FEA10E9-E674-469F-B9DD-9719EDC898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793EF54-5B67-4778-AFD5-5ED75AB35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A0E55F0E-4ABB-4E87-8A64-4EA9DB66B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56124-FE76-476E-8DAE-F051F534840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4202638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302588C-081F-4240-B481-EA8C5B854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CDAEF3E-61AB-4408-B839-669321FF5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E99BF7E-03DD-4E08-9919-3EB751640D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AB706-6138-4A63-9C7D-62A85909C95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1789558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5D5F728-D526-4FB2-AAB2-0D25C478A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8750A902-6B14-4A39-8DE2-DF50F1C3ED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6D91E31E-9F89-448F-B105-76F50AF53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D1616-9093-43E1-AFD4-4DED7D68C19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3074260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81E255E-751F-435C-A5C0-508BD4408D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3A0F3FD-CA31-401D-92F4-8CA7DFF5E4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88D5AB8-E195-4176-A9CC-25B22AE2CE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909D6-781E-49E8-9F41-3A9993C0E78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72052537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6B7E9DB-2188-4A9B-B33C-D63544EA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5894E6F-D332-4741-971E-EC597B9D0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BF88D06-5873-4EB3-9B7B-A85A2830E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06694-3EDD-4295-89FC-025C044E73D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0472841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D843117-C74F-4219-A7D7-B374EA39D42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9699" name="Rectangle 3">
              <a:extLst>
                <a:ext uri="{FF2B5EF4-FFF2-40B4-BE49-F238E27FC236}">
                  <a16:creationId xmlns:a16="http://schemas.microsoft.com/office/drawing/2014/main" id="{407B0F04-0A04-4E93-AAB6-B63FC152D4B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0" name="Freeform 4">
              <a:extLst>
                <a:ext uri="{FF2B5EF4-FFF2-40B4-BE49-F238E27FC236}">
                  <a16:creationId xmlns:a16="http://schemas.microsoft.com/office/drawing/2014/main" id="{5D44F896-9ED0-4A15-928C-42021F527A5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1" name="Freeform 5">
              <a:extLst>
                <a:ext uri="{FF2B5EF4-FFF2-40B4-BE49-F238E27FC236}">
                  <a16:creationId xmlns:a16="http://schemas.microsoft.com/office/drawing/2014/main" id="{9C17B8D7-C3A8-4DA1-AB51-35CBD217326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2" name="Freeform 6">
              <a:extLst>
                <a:ext uri="{FF2B5EF4-FFF2-40B4-BE49-F238E27FC236}">
                  <a16:creationId xmlns:a16="http://schemas.microsoft.com/office/drawing/2014/main" id="{CEECE778-7B7D-4009-96C6-039A3FB137C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3" name="Freeform 7">
              <a:extLst>
                <a:ext uri="{FF2B5EF4-FFF2-40B4-BE49-F238E27FC236}">
                  <a16:creationId xmlns:a16="http://schemas.microsoft.com/office/drawing/2014/main" id="{CA1F6DD2-6035-4462-835F-1B892DE3728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4" name="Freeform 8">
              <a:extLst>
                <a:ext uri="{FF2B5EF4-FFF2-40B4-BE49-F238E27FC236}">
                  <a16:creationId xmlns:a16="http://schemas.microsoft.com/office/drawing/2014/main" id="{EFF41155-F32F-4A81-B74A-0F728F99563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5" name="Freeform 9">
              <a:extLst>
                <a:ext uri="{FF2B5EF4-FFF2-40B4-BE49-F238E27FC236}">
                  <a16:creationId xmlns:a16="http://schemas.microsoft.com/office/drawing/2014/main" id="{669B4D4C-F489-4266-AD0F-52968D490EF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706" name="Freeform 10">
              <a:extLst>
                <a:ext uri="{FF2B5EF4-FFF2-40B4-BE49-F238E27FC236}">
                  <a16:creationId xmlns:a16="http://schemas.microsoft.com/office/drawing/2014/main" id="{C077871C-519F-4A1E-AC2F-430A481BB95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1027" name="Rectangle 11">
            <a:extLst>
              <a:ext uri="{FF2B5EF4-FFF2-40B4-BE49-F238E27FC236}">
                <a16:creationId xmlns:a16="http://schemas.microsoft.com/office/drawing/2014/main" id="{906D4125-8DA0-4334-A23A-6058CDAF5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29708" name="Rectangle 12">
            <a:extLst>
              <a:ext uri="{FF2B5EF4-FFF2-40B4-BE49-F238E27FC236}">
                <a16:creationId xmlns:a16="http://schemas.microsoft.com/office/drawing/2014/main" id="{A2CE517E-6F15-4A15-9C8A-ECBBCC9EDD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9709" name="Rectangle 13">
            <a:extLst>
              <a:ext uri="{FF2B5EF4-FFF2-40B4-BE49-F238E27FC236}">
                <a16:creationId xmlns:a16="http://schemas.microsoft.com/office/drawing/2014/main" id="{D7018F9B-09D0-49BF-A928-E7E671D991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9710" name="Rectangle 14">
            <a:extLst>
              <a:ext uri="{FF2B5EF4-FFF2-40B4-BE49-F238E27FC236}">
                <a16:creationId xmlns:a16="http://schemas.microsoft.com/office/drawing/2014/main" id="{A8C03A51-6959-41B0-84B9-54D1492598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B3734A65-CB9F-4880-AD6D-27E87AB7286D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1031" name="Rectangle 15">
            <a:extLst>
              <a:ext uri="{FF2B5EF4-FFF2-40B4-BE49-F238E27FC236}">
                <a16:creationId xmlns:a16="http://schemas.microsoft.com/office/drawing/2014/main" id="{5454778F-6556-4A7A-9EB7-D0AE51C80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lvi.hu/pub_bin/dload/FFT_21A/tablazatok/FFT_2021A_2sz_tablazat.pdf" TargetMode="External"/><Relationship Id="rId2" Type="http://schemas.openxmlformats.org/officeDocument/2006/relationships/hyperlink" Target="https://www.felvi.hu/felveteli/pontszamit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887BF3C-D65D-455D-B6A0-14C18F200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/>
              <a:t>PONTSZÁMÍTÁS </a:t>
            </a:r>
            <a:br>
              <a:rPr lang="hu-HU" altLang="hu-HU"/>
            </a:br>
            <a:endParaRPr lang="hu-HU" altLang="hu-H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>
            <a:extLst>
              <a:ext uri="{FF2B5EF4-FFF2-40B4-BE49-F238E27FC236}">
                <a16:creationId xmlns:a16="http://schemas.microsoft.com/office/drawing/2014/main" id="{7FEB4F98-64B0-42A5-B90B-E35405C7B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44900"/>
            <a:ext cx="7772400" cy="2520950"/>
          </a:xfrm>
        </p:spPr>
        <p:txBody>
          <a:bodyPr/>
          <a:lstStyle/>
          <a:p>
            <a:pPr algn="l"/>
            <a:r>
              <a:rPr lang="hu-HU" altLang="hu-HU" sz="2000">
                <a:solidFill>
                  <a:schemeClr val="tx1"/>
                </a:solidFill>
              </a:rPr>
              <a:t>Ebben az esetben meghatározták, hogy miből kell emelt szinten vizsgázni.</a:t>
            </a:r>
            <a:br>
              <a:rPr lang="hu-HU" altLang="hu-HU" sz="2000">
                <a:solidFill>
                  <a:schemeClr val="tx1"/>
                </a:solidFill>
              </a:rPr>
            </a:b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Ha a kijelölt tárgyból nincs emelt szintű eredmény a jelentkezés érvénytelen lesz, a más tárggyal nem helyettesíthető!</a:t>
            </a:r>
          </a:p>
        </p:txBody>
      </p:sp>
      <p:pic>
        <p:nvPicPr>
          <p:cNvPr id="13315" name="Kép 5">
            <a:extLst>
              <a:ext uri="{FF2B5EF4-FFF2-40B4-BE49-F238E27FC236}">
                <a16:creationId xmlns:a16="http://schemas.microsoft.com/office/drawing/2014/main" id="{9C513068-3E1C-4E8C-955D-3FF647C988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33375"/>
            <a:ext cx="8027988" cy="2255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>
            <a:extLst>
              <a:ext uri="{FF2B5EF4-FFF2-40B4-BE49-F238E27FC236}">
                <a16:creationId xmlns:a16="http://schemas.microsoft.com/office/drawing/2014/main" id="{73647E28-50AC-4280-8449-8662472D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08500"/>
            <a:ext cx="7772400" cy="2089150"/>
          </a:xfrm>
        </p:spPr>
        <p:txBody>
          <a:bodyPr/>
          <a:lstStyle/>
          <a:p>
            <a:pPr algn="l"/>
            <a:r>
              <a:rPr lang="hu-HU" altLang="hu-HU" sz="2000">
                <a:solidFill>
                  <a:schemeClr val="tx1"/>
                </a:solidFill>
              </a:rPr>
              <a:t>A tanárszakokon előfordul mindkét eset:</a:t>
            </a: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- válaszható emelt szintű tantárgy</a:t>
            </a: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- megadott emelt szintű tantárgy</a:t>
            </a:r>
            <a:br>
              <a:rPr lang="hu-HU" altLang="hu-HU" sz="2000">
                <a:solidFill>
                  <a:schemeClr val="tx1"/>
                </a:solidFill>
              </a:rPr>
            </a:b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Minden esetben szükséges alkalmassági vizsga, akár több féle is!</a:t>
            </a:r>
            <a:br>
              <a:rPr lang="hu-HU" altLang="hu-HU" sz="2000">
                <a:solidFill>
                  <a:schemeClr val="tx1"/>
                </a:solidFill>
              </a:rPr>
            </a:br>
            <a:endParaRPr lang="hu-HU" altLang="hu-HU" sz="2000">
              <a:solidFill>
                <a:schemeClr val="tx1"/>
              </a:solidFill>
            </a:endParaRPr>
          </a:p>
        </p:txBody>
      </p:sp>
      <p:pic>
        <p:nvPicPr>
          <p:cNvPr id="14339" name="Tartalom helye 2">
            <a:extLst>
              <a:ext uri="{FF2B5EF4-FFF2-40B4-BE49-F238E27FC236}">
                <a16:creationId xmlns:a16="http://schemas.microsoft.com/office/drawing/2014/main" id="{8C8A202B-BFF2-4C42-9BDD-4302C1F8F0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975" y="260350"/>
            <a:ext cx="8274050" cy="4137025"/>
          </a:xfrm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>
            <a:extLst>
              <a:ext uri="{FF2B5EF4-FFF2-40B4-BE49-F238E27FC236}">
                <a16:creationId xmlns:a16="http://schemas.microsoft.com/office/drawing/2014/main" id="{AEECB9AA-DE93-4CE6-B553-E497F5714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Emelt szintű vizsga 3.</a:t>
            </a:r>
          </a:p>
        </p:txBody>
      </p:sp>
      <p:sp>
        <p:nvSpPr>
          <p:cNvPr id="15363" name="Tartalom helye 2">
            <a:extLst>
              <a:ext uri="{FF2B5EF4-FFF2-40B4-BE49-F238E27FC236}">
                <a16:creationId xmlns:a16="http://schemas.microsoft.com/office/drawing/2014/main" id="{E7C429D1-F966-4AF4-BBBF-0837CAF59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/>
              <a:t>A felsoroltak közül kettőt emelt szinten</a:t>
            </a:r>
            <a:br>
              <a:rPr lang="hu-HU" altLang="hu-HU"/>
            </a:br>
            <a:r>
              <a:rPr lang="hu-HU" altLang="hu-HU"/>
              <a:t>pl:</a:t>
            </a:r>
            <a:br>
              <a:rPr lang="hu-HU" altLang="hu-HU"/>
            </a:br>
            <a:r>
              <a:rPr lang="hu-HU" altLang="hu-HU"/>
              <a:t>- állatorvos</a:t>
            </a:r>
            <a:br>
              <a:rPr lang="hu-HU" altLang="hu-HU"/>
            </a:br>
            <a:r>
              <a:rPr lang="hu-HU" altLang="hu-HU"/>
              <a:t>- általános orvos</a:t>
            </a:r>
            <a:br>
              <a:rPr lang="hu-HU" altLang="hu-HU"/>
            </a:br>
            <a:r>
              <a:rPr lang="hu-HU" altLang="hu-HU"/>
              <a:t>- fogorvos</a:t>
            </a:r>
            <a:br>
              <a:rPr lang="hu-HU" altLang="hu-HU"/>
            </a:br>
            <a:r>
              <a:rPr lang="hu-HU" altLang="hu-HU"/>
              <a:t>- gyógyszerész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>
            <a:extLst>
              <a:ext uri="{FF2B5EF4-FFF2-40B4-BE49-F238E27FC236}">
                <a16:creationId xmlns:a16="http://schemas.microsoft.com/office/drawing/2014/main" id="{1222BA34-B113-44C6-BEAE-ED032834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08500"/>
            <a:ext cx="7772400" cy="1944688"/>
          </a:xfrm>
        </p:spPr>
        <p:txBody>
          <a:bodyPr/>
          <a:lstStyle/>
          <a:p>
            <a:r>
              <a:rPr lang="hu-HU" altLang="hu-HU" sz="2000">
                <a:solidFill>
                  <a:schemeClr val="tx1"/>
                </a:solidFill>
              </a:rPr>
              <a:t>No komment!</a:t>
            </a:r>
          </a:p>
        </p:txBody>
      </p:sp>
      <p:pic>
        <p:nvPicPr>
          <p:cNvPr id="16387" name="Tartalom helye 3">
            <a:extLst>
              <a:ext uri="{FF2B5EF4-FFF2-40B4-BE49-F238E27FC236}">
                <a16:creationId xmlns:a16="http://schemas.microsoft.com/office/drawing/2014/main" id="{C084C27A-BA12-4F41-99F6-6409AD4F5C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052513"/>
            <a:ext cx="8296275" cy="1958975"/>
          </a:xfrm>
        </p:spPr>
      </p:pic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>
            <a:extLst>
              <a:ext uri="{FF2B5EF4-FFF2-40B4-BE49-F238E27FC236}">
                <a16:creationId xmlns:a16="http://schemas.microsoft.com/office/drawing/2014/main" id="{7614BF7A-5C8D-46FC-B8E2-0C8C6D60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6119813"/>
          </a:xfrm>
        </p:spPr>
        <p:txBody>
          <a:bodyPr/>
          <a:lstStyle/>
          <a:p>
            <a:r>
              <a:rPr lang="hu-HU" altLang="hu-HU"/>
              <a:t>Alkalmassági vizsga</a:t>
            </a: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/>
            </a:br>
            <a:br>
              <a:rPr lang="hu-HU" altLang="hu-HU" sz="2000"/>
            </a:br>
            <a:br>
              <a:rPr lang="hu-HU" altLang="hu-HU" sz="2000"/>
            </a:br>
            <a:r>
              <a:rPr lang="hu-HU" altLang="hu-HU" sz="2000"/>
              <a:t>Az alkalmassági vizsga követelményeiről az egyetemek honlapján lehet tájékozódni.</a:t>
            </a:r>
            <a:br>
              <a:rPr lang="hu-HU" altLang="hu-HU" sz="2000"/>
            </a:br>
            <a:endParaRPr lang="hu-HU" altLang="hu-HU"/>
          </a:p>
        </p:txBody>
      </p:sp>
      <p:pic>
        <p:nvPicPr>
          <p:cNvPr id="17411" name="Tartalom helye 2">
            <a:extLst>
              <a:ext uri="{FF2B5EF4-FFF2-40B4-BE49-F238E27FC236}">
                <a16:creationId xmlns:a16="http://schemas.microsoft.com/office/drawing/2014/main" id="{A2922DF0-B2EA-4258-AF60-F0F06D81A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41"/>
          <a:stretch>
            <a:fillRect/>
          </a:stretch>
        </p:blipFill>
        <p:spPr>
          <a:xfrm>
            <a:off x="865188" y="1412875"/>
            <a:ext cx="7413625" cy="3824288"/>
          </a:xfrm>
        </p:spPr>
      </p:pic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>
            <a:extLst>
              <a:ext uri="{FF2B5EF4-FFF2-40B4-BE49-F238E27FC236}">
                <a16:creationId xmlns:a16="http://schemas.microsoft.com/office/drawing/2014/main" id="{A042087A-7525-43DF-8B4F-5BFF4FE4F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Nyelvvizsga</a:t>
            </a:r>
          </a:p>
        </p:txBody>
      </p:sp>
      <p:sp>
        <p:nvSpPr>
          <p:cNvPr id="18435" name="Tartalom helye 2">
            <a:extLst>
              <a:ext uri="{FF2B5EF4-FFF2-40B4-BE49-F238E27FC236}">
                <a16:creationId xmlns:a16="http://schemas.microsoft.com/office/drawing/2014/main" id="{48B6017F-F0B7-49E1-8747-1E23FC827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Most még minden nyelvvizsgáért jár pluszpont.</a:t>
            </a:r>
          </a:p>
          <a:p>
            <a:r>
              <a:rPr lang="hu-HU" altLang="hu-HU" dirty="0"/>
              <a:t>Ha valaki emelt szintű nyelvi érettségivel teljesíti a nyelvvizsga kötelezettségét, akkor az a kötelező emelt szintű vizsgának is beszámítható, ha felvételi tárgy</a:t>
            </a:r>
            <a:endParaRPr lang="hu-HU" altLang="hu-HU" dirty="0">
              <a:cs typeface="Times New Roman"/>
            </a:endParaRP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410C2B8-F17A-4C74-BAFD-5C0F5CC0E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A jelentkező pontszámának kiszámítási módjai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4327F61-B937-420B-A9E5-80EE01653B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11213" y="3082925"/>
            <a:ext cx="3810000" cy="1828800"/>
          </a:xfrm>
        </p:spPr>
        <p:txBody>
          <a:bodyPr/>
          <a:lstStyle/>
          <a:p>
            <a:pPr eaLnBrk="1" hangingPunct="1"/>
            <a:r>
              <a:rPr lang="hu-HU" altLang="hu-HU"/>
              <a:t>A tanulmányi és az érettségi pontok összeadásával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6A60CA50-7FEB-4F2F-BF41-68EAEE88ABC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124200"/>
            <a:ext cx="3810000" cy="1558925"/>
          </a:xfrm>
        </p:spPr>
        <p:txBody>
          <a:bodyPr/>
          <a:lstStyle/>
          <a:p>
            <a:pPr eaLnBrk="1" hangingPunct="1"/>
            <a:r>
              <a:rPr lang="hu-HU" altLang="hu-HU"/>
              <a:t>A két felvételi tárgy érettségi pontjainak kétszerezésével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4" grpId="0" build="p" autoUpdateAnimBg="0" advAuto="2000"/>
      <p:bldP spid="20485" grpId="0" build="p" autoUpdateAnimBg="0" advAuto="2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544E6C2-4541-4661-84CC-28A77F1FF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975" y="328613"/>
            <a:ext cx="9193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600">
                <a:latin typeface="Comic Sans MS" panose="030F0702030302020204" pitchFamily="66" charset="0"/>
              </a:rPr>
              <a:t>A FELVÉTELI STRATÉGIA ALAPJAI: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E296504A-4925-424A-836C-F84B29B98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77938"/>
            <a:ext cx="85439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A KÉT FELVÉTELI TANTÁRGYBÓL MINNÉL MAGASABB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SZINTŰ ÉS MAGASABB SZÁZALÉKOS EREDMÉNY ELÉRÉSE.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>
              <a:latin typeface="Comic Sans MS" panose="030F0702030302020204" pitchFamily="66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8BE9C40-F4C2-4B21-9C51-3AC4FD8F7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18050"/>
            <a:ext cx="7099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A KÖTELEZŐ ÉS VÁLASZTOTT ÉRETTSÉGI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TANTÁRGYAKBÓL 11. ÉS 12. ÉV VÉGÉN,</a:t>
            </a:r>
            <a:br>
              <a:rPr lang="hu-HU" altLang="hu-HU" sz="2400">
                <a:latin typeface="Comic Sans MS" panose="030F0702030302020204" pitchFamily="66" charset="0"/>
              </a:rPr>
            </a:br>
            <a:r>
              <a:rPr lang="hu-HU" altLang="hu-HU" sz="2400">
                <a:latin typeface="Comic Sans MS" panose="030F0702030302020204" pitchFamily="66" charset="0"/>
              </a:rPr>
              <a:t>VALAMINT AZ ÉRETTSÉGI VIZSGÁN MINÉL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JOBB EREDMÉNY ELÉRÉSE.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8B2C05D-8589-44E4-BB71-18586CADE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708275"/>
            <a:ext cx="8207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Két B2-ES, vagy C1-es KOMPLEX NYELVVIZSGA MEGSZERZÉSE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LEGKÉSŐBB 12. ÉV FÉLÉVÉIG.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>
            <a:extLst>
              <a:ext uri="{FF2B5EF4-FFF2-40B4-BE49-F238E27FC236}">
                <a16:creationId xmlns:a16="http://schemas.microsoft.com/office/drawing/2014/main" id="{86E3B478-3A90-4707-81AB-48812E0C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115888"/>
            <a:ext cx="7772400" cy="1143000"/>
          </a:xfrm>
        </p:spPr>
        <p:txBody>
          <a:bodyPr/>
          <a:lstStyle/>
          <a:p>
            <a:r>
              <a:rPr lang="hu-HU" altLang="hu-HU"/>
              <a:t>Információk</a:t>
            </a:r>
          </a:p>
        </p:txBody>
      </p:sp>
      <p:sp>
        <p:nvSpPr>
          <p:cNvPr id="22531" name="Tartalom helye 2">
            <a:extLst>
              <a:ext uri="{FF2B5EF4-FFF2-40B4-BE49-F238E27FC236}">
                <a16:creationId xmlns:a16="http://schemas.microsoft.com/office/drawing/2014/main" id="{583BD58C-60BB-4214-8216-37487D47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9688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altLang="hu-HU"/>
              <a:t>Pontszámító kalkulátor</a:t>
            </a:r>
          </a:p>
          <a:p>
            <a:pPr marL="0" indent="0">
              <a:buFontTx/>
              <a:buNone/>
            </a:pPr>
            <a:r>
              <a:rPr lang="hu-HU" altLang="hu-HU">
                <a:hlinkClick r:id="rId2"/>
              </a:rPr>
              <a:t>https://www.felvi.hu/felveteli/pontszamito</a:t>
            </a:r>
            <a:endParaRPr lang="hu-HU" altLang="hu-HU"/>
          </a:p>
          <a:p>
            <a:pPr marL="0" indent="0">
              <a:buFontTx/>
              <a:buNone/>
            </a:pPr>
            <a:endParaRPr lang="hu-HU" altLang="hu-HU"/>
          </a:p>
          <a:p>
            <a:pPr marL="0" indent="0">
              <a:buFontTx/>
              <a:buNone/>
            </a:pPr>
            <a:r>
              <a:rPr lang="hu-HU" altLang="hu-HU"/>
              <a:t>Felvételi tárgyak:</a:t>
            </a:r>
          </a:p>
          <a:p>
            <a:pPr marL="0" indent="0">
              <a:buFontTx/>
              <a:buNone/>
            </a:pPr>
            <a:r>
              <a:rPr lang="hu-HU" altLang="hu-HU">
                <a:hlinkClick r:id="rId3"/>
              </a:rPr>
              <a:t>https://www.felvi.hu/pub_bin/dload/FFT_21A/tablazatok/FFT_2021A_2sz_tablazat.pdf</a:t>
            </a:r>
            <a:endParaRPr lang="hu-HU" altLang="hu-HU"/>
          </a:p>
          <a:p>
            <a:pPr marL="0" indent="0">
              <a:buFontTx/>
              <a:buNone/>
            </a:pPr>
            <a:endParaRPr lang="hu-HU" altLang="hu-HU"/>
          </a:p>
          <a:p>
            <a:pPr marL="0" indent="0">
              <a:buFontTx/>
              <a:buNone/>
            </a:pPr>
            <a:r>
              <a:rPr lang="hu-HU" altLang="hu-HU"/>
              <a:t>Szakok felvételi tárgyak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5B22292-FF4B-4DC1-B6FD-BD874CADC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/>
              <a:t>Köszönöm a figyelmet !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zövegdoboz 2">
            <a:extLst>
              <a:ext uri="{FF2B5EF4-FFF2-40B4-BE49-F238E27FC236}">
                <a16:creationId xmlns:a16="http://schemas.microsoft.com/office/drawing/2014/main" id="{641F94A9-72BE-478E-BE89-F422772B0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773238"/>
            <a:ext cx="7200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TOVÁBBTANULÁSHOZ SZÜKSÉGES PONTOK  MAXIMUM 500 PONT </a:t>
            </a:r>
          </a:p>
        </p:txBody>
      </p:sp>
      <p:cxnSp>
        <p:nvCxnSpPr>
          <p:cNvPr id="5123" name="Egyenes összekötő nyíllal 4">
            <a:extLst>
              <a:ext uri="{FF2B5EF4-FFF2-40B4-BE49-F238E27FC236}">
                <a16:creationId xmlns:a16="http://schemas.microsoft.com/office/drawing/2014/main" id="{9159F881-BC33-4AF5-9F98-EDD343DE375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476375" y="2708275"/>
            <a:ext cx="1655763" cy="792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Egyenes összekötő nyíllal 10">
            <a:extLst>
              <a:ext uri="{FF2B5EF4-FFF2-40B4-BE49-F238E27FC236}">
                <a16:creationId xmlns:a16="http://schemas.microsoft.com/office/drawing/2014/main" id="{4BF844FC-4FAE-4BD5-BAE6-F012565EB7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00563" y="2708275"/>
            <a:ext cx="0" cy="23764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5" name="Egyenes összekötő nyíllal 12">
            <a:extLst>
              <a:ext uri="{FF2B5EF4-FFF2-40B4-BE49-F238E27FC236}">
                <a16:creationId xmlns:a16="http://schemas.microsoft.com/office/drawing/2014/main" id="{DB96E940-9552-45AD-896B-CDCF216F51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35600" y="2708275"/>
            <a:ext cx="1439863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Szövegdoboz 13">
            <a:extLst>
              <a:ext uri="{FF2B5EF4-FFF2-40B4-BE49-F238E27FC236}">
                <a16:creationId xmlns:a16="http://schemas.microsoft.com/office/drawing/2014/main" id="{4712E250-248B-4A74-8EBF-6E59BDE1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716338"/>
            <a:ext cx="3311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Tanulmányi pontok</a:t>
            </a:r>
            <a:br>
              <a:rPr lang="hu-HU" altLang="hu-HU" sz="2400">
                <a:latin typeface="Comic Sans MS" panose="030F0702030302020204" pitchFamily="66" charset="0"/>
              </a:rPr>
            </a:br>
            <a:r>
              <a:rPr lang="hu-HU" altLang="hu-HU" sz="2400">
                <a:latin typeface="Comic Sans MS" panose="030F0702030302020204" pitchFamily="66" charset="0"/>
              </a:rPr>
              <a:t>maximum 200 pont</a:t>
            </a:r>
          </a:p>
        </p:txBody>
      </p:sp>
      <p:sp>
        <p:nvSpPr>
          <p:cNvPr id="5127" name="Szövegdoboz 14">
            <a:extLst>
              <a:ext uri="{FF2B5EF4-FFF2-40B4-BE49-F238E27FC236}">
                <a16:creationId xmlns:a16="http://schemas.microsoft.com/office/drawing/2014/main" id="{90531E64-F927-49B3-8502-4410A7868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5229225"/>
            <a:ext cx="28146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Többletpontok </a:t>
            </a:r>
            <a:br>
              <a:rPr lang="hu-HU" altLang="hu-HU" sz="2400">
                <a:latin typeface="Comic Sans MS" panose="030F0702030302020204" pitchFamily="66" charset="0"/>
              </a:rPr>
            </a:br>
            <a:r>
              <a:rPr lang="hu-HU" altLang="hu-HU" sz="2400">
                <a:latin typeface="Comic Sans MS" panose="030F0702030302020204" pitchFamily="66" charset="0"/>
              </a:rPr>
              <a:t>maximum 100 pont</a:t>
            </a:r>
          </a:p>
        </p:txBody>
      </p:sp>
      <p:sp>
        <p:nvSpPr>
          <p:cNvPr id="5128" name="Szövegdoboz 15">
            <a:extLst>
              <a:ext uri="{FF2B5EF4-FFF2-40B4-BE49-F238E27FC236}">
                <a16:creationId xmlns:a16="http://schemas.microsoft.com/office/drawing/2014/main" id="{13BCB8E5-C0F9-4CC5-A1BF-89907B898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3" y="3716338"/>
            <a:ext cx="28654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latin typeface="Comic Sans MS" panose="030F0702030302020204" pitchFamily="66" charset="0"/>
              </a:rPr>
              <a:t>Érettségi pontok</a:t>
            </a:r>
            <a:br>
              <a:rPr lang="hu-HU" altLang="hu-HU" sz="2400">
                <a:latin typeface="Comic Sans MS" panose="030F0702030302020204" pitchFamily="66" charset="0"/>
              </a:rPr>
            </a:br>
            <a:r>
              <a:rPr lang="hu-HU" altLang="hu-HU" sz="2400">
                <a:latin typeface="Comic Sans MS" panose="030F0702030302020204" pitchFamily="66" charset="0"/>
              </a:rPr>
              <a:t>maximum 200 pont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9BD8B3B-4B90-4517-A644-31A885BBE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TANULMÁNYI PONTOK</a:t>
            </a:r>
          </a:p>
        </p:txBody>
      </p:sp>
      <p:graphicFrame>
        <p:nvGraphicFramePr>
          <p:cNvPr id="11307" name="Group 43">
            <a:extLst>
              <a:ext uri="{FF2B5EF4-FFF2-40B4-BE49-F238E27FC236}">
                <a16:creationId xmlns:a16="http://schemas.microsoft.com/office/drawing/2014/main" id="{8F167443-672A-488D-9552-4CE5F5975053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68313" y="1412875"/>
          <a:ext cx="7772400" cy="532923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59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Magyar nyelv és </a:t>
                      </a:r>
                      <a:b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irodalom átlaga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Történelem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Matematika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Idegen nyelv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választott természettudományos tantárgy (10)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 és 12. </a:t>
                      </a:r>
                      <a:r>
                        <a:rPr kumimoji="0" lang="hu-HU" altLang="hu-HU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év végi  </a:t>
                      </a: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jegyének összege x 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Magyar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Történelem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Matematika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Idegen nyelv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egy választott tantárgy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érettségin elért   százalékos eredményének átlaga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Maximum 100 pont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Maximum 100 pont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CF574DB-78BC-4E43-97BF-52744ECE5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ÉRETTSÉGI PONTOK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E7E9745-BB9E-41C4-8E3B-C1FD2D4F1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424863" cy="4114800"/>
          </a:xfrm>
        </p:spPr>
        <p:txBody>
          <a:bodyPr/>
          <a:lstStyle/>
          <a:p>
            <a:pPr eaLnBrk="1" hangingPunct="1"/>
            <a:r>
              <a:rPr lang="hu-HU" altLang="hu-HU"/>
              <a:t>MINDEN SZAKON 2 </a:t>
            </a:r>
            <a:r>
              <a:rPr lang="hu-HU" altLang="hu-HU" u="sng"/>
              <a:t>ELŐÍRT</a:t>
            </a:r>
            <a:r>
              <a:rPr lang="hu-HU" altLang="hu-HU"/>
              <a:t> ÉRETTSÉGI VIZSGATÁRGY SZÁZALÉKOS EREDMÉNYE ADJA </a:t>
            </a:r>
            <a:br>
              <a:rPr lang="hu-HU" altLang="hu-HU"/>
            </a:br>
            <a:r>
              <a:rPr lang="hu-HU" altLang="hu-HU"/>
              <a:t>(A VIZSGA SZINTJÉTŐL FÜGGETLENÜL)</a:t>
            </a:r>
          </a:p>
          <a:p>
            <a:pPr eaLnBrk="1" hangingPunct="1"/>
            <a:r>
              <a:rPr lang="hu-HU" altLang="hu-HU">
                <a:hlinkClick r:id="rId2"/>
              </a:rPr>
              <a:t>www.felvi.hu</a:t>
            </a:r>
            <a:endParaRPr lang="hu-HU" altLang="hu-HU"/>
          </a:p>
          <a:p>
            <a:pPr eaLnBrk="1" hangingPunct="1"/>
            <a:r>
              <a:rPr lang="hu-HU" altLang="hu-HU"/>
              <a:t>MAXIMUM 200 PONT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EC7E5F-29D1-49E8-8554-91237E504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89888" cy="1143000"/>
          </a:xfrm>
        </p:spPr>
        <p:txBody>
          <a:bodyPr/>
          <a:lstStyle/>
          <a:p>
            <a:pPr eaLnBrk="1" hangingPunct="1"/>
            <a:r>
              <a:rPr lang="hu-HU" altLang="hu-HU"/>
              <a:t>TÖBBLETPONTOK  </a:t>
            </a:r>
            <a:r>
              <a:rPr lang="hu-HU" altLang="hu-HU" sz="3600"/>
              <a:t>max. 100 pont</a:t>
            </a:r>
          </a:p>
        </p:txBody>
      </p:sp>
      <p:graphicFrame>
        <p:nvGraphicFramePr>
          <p:cNvPr id="17465" name="Group 57">
            <a:extLst>
              <a:ext uri="{FF2B5EF4-FFF2-40B4-BE49-F238E27FC236}">
                <a16:creationId xmlns:a16="http://schemas.microsoft.com/office/drawing/2014/main" id="{2F69F338-BE41-49D0-9B05-A8637F926525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169988" y="1946275"/>
          <a:ext cx="7772400" cy="4481514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50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Emelt szintű min.45%-os érettségi vizsga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pont (az előírt tantárgyakból </a:t>
                      </a:r>
                      <a:r>
                        <a:rPr kumimoji="0" lang="hu-HU" altLang="hu-HU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</a:t>
                      </a: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2 db)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Idegen nyelvből elért nyelvvizsga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B2 komplex 28 pont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C1 komplex </a:t>
                      </a:r>
                      <a:r>
                        <a:rPr kumimoji="0" lang="hu-HU" alt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 pont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4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Tanulmányi versenyek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OKTV 1-30. 100, 50, 25 pont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Sporteredmények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Olimpiai sportág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50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Előnyben részesítés (</a:t>
                      </a:r>
                      <a:r>
                        <a:rPr kumimoji="0" lang="hu-HU" altLang="hu-HU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</a:t>
                      </a:r>
                      <a:r>
                        <a:rPr kumimoji="0" lang="hu-HU" alt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40 pont)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hátrányos helyzetű (40)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u-HU" alt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fogyatékossággal élő (40)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>
            <a:extLst>
              <a:ext uri="{FF2B5EF4-FFF2-40B4-BE49-F238E27FC236}">
                <a16:creationId xmlns:a16="http://schemas.microsoft.com/office/drawing/2014/main" id="{C8CB14F4-6867-457A-AF60-331AB8B3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hu-HU" altLang="hu-HU"/>
              <a:t>Emelt szintű vizsga 1.</a:t>
            </a:r>
          </a:p>
        </p:txBody>
      </p:sp>
      <p:sp>
        <p:nvSpPr>
          <p:cNvPr id="9219" name="Tartalom helye 2">
            <a:extLst>
              <a:ext uri="{FF2B5EF4-FFF2-40B4-BE49-F238E27FC236}">
                <a16:creationId xmlns:a16="http://schemas.microsoft.com/office/drawing/2014/main" id="{08ABDF57-B80D-428E-81DA-207F84357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9375"/>
            <a:ext cx="7772400" cy="4887913"/>
          </a:xfrm>
        </p:spPr>
        <p:txBody>
          <a:bodyPr/>
          <a:lstStyle/>
          <a:p>
            <a:r>
              <a:rPr lang="hu-HU" altLang="hu-HU"/>
              <a:t>Bármely felsorolt vagy fel nem sorolt érettségi vizsgatárgy</a:t>
            </a:r>
            <a:br>
              <a:rPr lang="hu-HU" altLang="hu-HU"/>
            </a:br>
            <a:r>
              <a:rPr lang="hu-HU" altLang="hu-HU"/>
              <a:t>pl: </a:t>
            </a:r>
            <a:br>
              <a:rPr lang="hu-HU" altLang="hu-HU"/>
            </a:br>
            <a:r>
              <a:rPr lang="hu-HU" altLang="hu-HU"/>
              <a:t>- Agrár </a:t>
            </a:r>
            <a:br>
              <a:rPr lang="hu-HU" altLang="hu-HU"/>
            </a:br>
            <a:r>
              <a:rPr lang="hu-HU" altLang="hu-HU"/>
              <a:t>- Gazdaságtudományok</a:t>
            </a:r>
            <a:br>
              <a:rPr lang="hu-HU" altLang="hu-HU"/>
            </a:br>
            <a:r>
              <a:rPr lang="hu-HU" altLang="hu-HU"/>
              <a:t>- Informatika </a:t>
            </a:r>
            <a:br>
              <a:rPr lang="hu-HU" altLang="hu-HU"/>
            </a:br>
            <a:r>
              <a:rPr lang="hu-HU" altLang="hu-HU"/>
              <a:t>- Jogi alapképzések</a:t>
            </a:r>
            <a:br>
              <a:rPr lang="hu-HU" altLang="hu-HU"/>
            </a:br>
            <a:r>
              <a:rPr lang="hu-HU" altLang="hu-HU"/>
              <a:t>- Egészségtudományi alapképzések</a:t>
            </a:r>
            <a:br>
              <a:rPr lang="hu-HU" altLang="hu-HU"/>
            </a:br>
            <a:r>
              <a:rPr lang="hu-HU" altLang="hu-HU"/>
              <a:t>- Sporttudomány</a:t>
            </a:r>
            <a:br>
              <a:rPr lang="hu-HU" altLang="hu-HU"/>
            </a:br>
            <a:endParaRPr lang="hu-HU" altLang="hu-HU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>
            <a:extLst>
              <a:ext uri="{FF2B5EF4-FFF2-40B4-BE49-F238E27FC236}">
                <a16:creationId xmlns:a16="http://schemas.microsoft.com/office/drawing/2014/main" id="{E6F9E246-5696-487B-A996-EC891CDF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57788"/>
            <a:ext cx="7772400" cy="1295400"/>
          </a:xfrm>
        </p:spPr>
        <p:txBody>
          <a:bodyPr/>
          <a:lstStyle/>
          <a:p>
            <a:pPr algn="l"/>
            <a:r>
              <a:rPr lang="hu-HU" altLang="hu-HU" sz="2000">
                <a:solidFill>
                  <a:schemeClr val="tx1"/>
                </a:solidFill>
              </a:rPr>
              <a:t>Nincs semmilyen megjegyzés a tantárgyak megnevezése után. </a:t>
            </a: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Ebben az esetben bármiből lehet emelt szintű vizsga, de többletpont csak a felsoroltak esetén jár.</a:t>
            </a:r>
          </a:p>
        </p:txBody>
      </p:sp>
      <p:pic>
        <p:nvPicPr>
          <p:cNvPr id="10243" name="Tartalom helye 2">
            <a:extLst>
              <a:ext uri="{FF2B5EF4-FFF2-40B4-BE49-F238E27FC236}">
                <a16:creationId xmlns:a16="http://schemas.microsoft.com/office/drawing/2014/main" id="{2C224872-6A50-40A3-B72E-D5EDF9399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350" y="188913"/>
            <a:ext cx="8877300" cy="3133725"/>
          </a:xfrm>
        </p:spPr>
      </p:pic>
      <p:pic>
        <p:nvPicPr>
          <p:cNvPr id="10244" name="Kép 3">
            <a:extLst>
              <a:ext uri="{FF2B5EF4-FFF2-40B4-BE49-F238E27FC236}">
                <a16:creationId xmlns:a16="http://schemas.microsoft.com/office/drawing/2014/main" id="{AAD13199-C775-4E8B-813D-27893F86A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429000"/>
            <a:ext cx="8866187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>
            <a:extLst>
              <a:ext uri="{FF2B5EF4-FFF2-40B4-BE49-F238E27FC236}">
                <a16:creationId xmlns:a16="http://schemas.microsoft.com/office/drawing/2014/main" id="{046DF59D-A473-4EC7-8575-6471AC996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hu-HU" altLang="hu-HU"/>
              <a:t>Emelt szintű vizsga 2.</a:t>
            </a:r>
          </a:p>
        </p:txBody>
      </p:sp>
      <p:sp>
        <p:nvSpPr>
          <p:cNvPr id="11267" name="Tartalom helye 2">
            <a:extLst>
              <a:ext uri="{FF2B5EF4-FFF2-40B4-BE49-F238E27FC236}">
                <a16:creationId xmlns:a16="http://schemas.microsoft.com/office/drawing/2014/main" id="{9BD400C3-99EC-4384-8B95-EC60C9238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8" y="1557338"/>
            <a:ext cx="7772400" cy="4751387"/>
          </a:xfrm>
        </p:spPr>
        <p:txBody>
          <a:bodyPr/>
          <a:lstStyle/>
          <a:p>
            <a:r>
              <a:rPr lang="hu-HU" altLang="hu-HU"/>
              <a:t>A felsoroltak közül egyet emelt szinten </a:t>
            </a:r>
            <a:br>
              <a:rPr lang="hu-HU" altLang="hu-HU"/>
            </a:br>
            <a:r>
              <a:rPr lang="hu-HU" altLang="hu-HU"/>
              <a:t>pl:</a:t>
            </a:r>
            <a:br>
              <a:rPr lang="hu-HU" altLang="hu-HU"/>
            </a:br>
            <a:r>
              <a:rPr lang="hu-HU" altLang="hu-HU"/>
              <a:t>- műszaki, természettudományi</a:t>
            </a:r>
            <a:br>
              <a:rPr lang="hu-HU" altLang="hu-HU"/>
            </a:br>
            <a:r>
              <a:rPr lang="hu-HU" altLang="hu-HU"/>
              <a:t>- társadalomtudományi,  jogász, közgazdasági, államtudományi</a:t>
            </a:r>
            <a:br>
              <a:rPr lang="hu-HU" altLang="hu-HU"/>
            </a:br>
            <a:r>
              <a:rPr lang="hu-HU" altLang="hu-HU"/>
              <a:t>- osztatlan tanárszakon, </a:t>
            </a:r>
            <a:br>
              <a:rPr lang="hu-HU" altLang="hu-HU"/>
            </a:br>
            <a:r>
              <a:rPr lang="hu-HU" altLang="hu-HU"/>
              <a:t>ha bölcsészettudományi szak az egyik akkor abból kell</a:t>
            </a:r>
            <a:br>
              <a:rPr lang="hu-HU" altLang="hu-HU"/>
            </a:br>
            <a:endParaRPr lang="hu-HU" altLang="hu-HU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>
            <a:extLst>
              <a:ext uri="{FF2B5EF4-FFF2-40B4-BE49-F238E27FC236}">
                <a16:creationId xmlns:a16="http://schemas.microsoft.com/office/drawing/2014/main" id="{59177C98-F8C1-41E2-AD42-EB59DB79F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33825"/>
            <a:ext cx="7772400" cy="2016125"/>
          </a:xfrm>
        </p:spPr>
        <p:txBody>
          <a:bodyPr/>
          <a:lstStyle/>
          <a:p>
            <a:pPr algn="l"/>
            <a:r>
              <a:rPr lang="hu-HU" altLang="hu-HU" sz="2000">
                <a:solidFill>
                  <a:schemeClr val="tx1"/>
                </a:solidFill>
              </a:rPr>
              <a:t>Ebben az esetben a felsorolt tantárgyak közül kell legalább az egyiknek emelt szintűnek lenni (többletpont jár 45% fölött)</a:t>
            </a:r>
            <a:br>
              <a:rPr lang="hu-HU" altLang="hu-HU" sz="2000">
                <a:solidFill>
                  <a:schemeClr val="tx1"/>
                </a:solidFill>
              </a:rPr>
            </a:br>
            <a:br>
              <a:rPr lang="hu-HU" altLang="hu-HU" sz="2000">
                <a:solidFill>
                  <a:schemeClr val="tx1"/>
                </a:solidFill>
              </a:rPr>
            </a:br>
            <a:r>
              <a:rPr lang="hu-HU" altLang="hu-HU" sz="2000">
                <a:solidFill>
                  <a:schemeClr val="tx1"/>
                </a:solidFill>
              </a:rPr>
              <a:t>Az és előtti tárgyból kötelező érettségizni, az utána következők közül kell még eggyet választani.</a:t>
            </a:r>
          </a:p>
        </p:txBody>
      </p:sp>
      <p:pic>
        <p:nvPicPr>
          <p:cNvPr id="12291" name="Tartalom helye 4">
            <a:extLst>
              <a:ext uri="{FF2B5EF4-FFF2-40B4-BE49-F238E27FC236}">
                <a16:creationId xmlns:a16="http://schemas.microsoft.com/office/drawing/2014/main" id="{78BE946E-D8BC-4F33-9EC9-015547807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038" y="333375"/>
            <a:ext cx="8289925" cy="2784475"/>
          </a:xfrm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Szalagok">
  <a:themeElements>
    <a:clrScheme name="Szalagok 5">
      <a:dk1>
        <a:srgbClr val="002F2E"/>
      </a:dk1>
      <a:lt1>
        <a:srgbClr val="FFFFFF"/>
      </a:lt1>
      <a:dk2>
        <a:srgbClr val="008080"/>
      </a:dk2>
      <a:lt2>
        <a:srgbClr val="66FFCC"/>
      </a:lt2>
      <a:accent1>
        <a:srgbClr val="0099CC"/>
      </a:accent1>
      <a:accent2>
        <a:srgbClr val="005250"/>
      </a:accent2>
      <a:accent3>
        <a:srgbClr val="AAC0C0"/>
      </a:accent3>
      <a:accent4>
        <a:srgbClr val="DADADA"/>
      </a:accent4>
      <a:accent5>
        <a:srgbClr val="AACAE2"/>
      </a:accent5>
      <a:accent6>
        <a:srgbClr val="004948"/>
      </a:accent6>
      <a:hlink>
        <a:srgbClr val="00CC99"/>
      </a:hlink>
      <a:folHlink>
        <a:srgbClr val="009999"/>
      </a:folHlink>
    </a:clrScheme>
    <a:fontScheme name="Szalag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zalagok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lagok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lagok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lagok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lagok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lagok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3209553A79FF34899E4B5B92294A44E" ma:contentTypeVersion="32" ma:contentTypeDescription="Új dokumentum létrehozása." ma:contentTypeScope="" ma:versionID="b9f0fb726af2be6f80a4c880c7ea0e1e">
  <xsd:schema xmlns:xsd="http://www.w3.org/2001/XMLSchema" xmlns:xs="http://www.w3.org/2001/XMLSchema" xmlns:p="http://schemas.microsoft.com/office/2006/metadata/properties" xmlns:ns3="afccece8-122f-4587-8ff1-c6ced1f759e6" xmlns:ns4="0268e26b-0f24-4771-ac7d-7ecc333a3e45" targetNamespace="http://schemas.microsoft.com/office/2006/metadata/properties" ma:root="true" ma:fieldsID="de6b90245a5483a4435c929feaaaff9d" ns3:_="" ns4:_="">
    <xsd:import namespace="afccece8-122f-4587-8ff1-c6ced1f759e6"/>
    <xsd:import namespace="0268e26b-0f24-4771-ac7d-7ecc333a3e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TeamsChannelId" minOccurs="0"/>
                <xsd:element ref="ns3:IsNotebookLocked" minOccurs="0"/>
                <xsd:element ref="ns3:Math_Settings" minOccurs="0"/>
                <xsd:element ref="ns3:Distribution_Groups" minOccurs="0"/>
                <xsd:element ref="ns3:LMS_Mappings" minOccurs="0"/>
                <xsd:element ref="ns3:Teams_Channel_Section_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cece8-122f-4587-8ff1-c6ced1f759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33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8e26b-0f24-4771-ac7d-7ecc333a3e4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Megosztási tipp kivonat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CC29A7-B168-4FD3-8A3B-F8895335A3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95E634-CB7E-48F3-8E2A-2920DCCB38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ccece8-122f-4587-8ff1-c6ced1f759e6"/>
    <ds:schemaRef ds:uri="0268e26b-0f24-4771-ac7d-7ecc333a3e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Designs\Szalagok.pot</Template>
  <TotalTime>1032</TotalTime>
  <Words>319</Words>
  <Application>Microsoft Office PowerPoint</Application>
  <PresentationFormat>Diavetítés a képernyőre (4:3 oldalarány)</PresentationFormat>
  <Paragraphs>73</Paragraphs>
  <Slides>19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Szalagok</vt:lpstr>
      <vt:lpstr>PONTSZÁMÍTÁS  </vt:lpstr>
      <vt:lpstr>PowerPoint-bemutató</vt:lpstr>
      <vt:lpstr>TANULMÁNYI PONTOK</vt:lpstr>
      <vt:lpstr>ÉRETTSÉGI PONTOK</vt:lpstr>
      <vt:lpstr>TÖBBLETPONTOK  max. 100 pont</vt:lpstr>
      <vt:lpstr>Emelt szintű vizsga 1.</vt:lpstr>
      <vt:lpstr>Nincs semmilyen megjegyzés a tantárgyak megnevezése után.  Ebben az esetben bármiből lehet emelt szintű vizsga, de többletpont csak a felsoroltak esetén jár.</vt:lpstr>
      <vt:lpstr>Emelt szintű vizsga 2.</vt:lpstr>
      <vt:lpstr>Ebben az esetben a felsorolt tantárgyak közül kell legalább az egyiknek emelt szintűnek lenni (többletpont jár 45% fölött)  Az és előtti tárgyból kötelező érettségizni, az utána következők közül kell még eggyet választani.</vt:lpstr>
      <vt:lpstr>Ebben az esetben meghatározták, hogy miből kell emelt szinten vizsgázni.  Ha a kijelölt tárgyból nincs emelt szintű eredmény a jelentkezés érvénytelen lesz, a más tárggyal nem helyettesíthető!</vt:lpstr>
      <vt:lpstr>A tanárszakokon előfordul mindkét eset: - válaszható emelt szintű tantárgy - megadott emelt szintű tantárgy  Minden esetben szükséges alkalmassági vizsga, akár több féle is! </vt:lpstr>
      <vt:lpstr>Emelt szintű vizsga 3.</vt:lpstr>
      <vt:lpstr>No komment!</vt:lpstr>
      <vt:lpstr>Alkalmassági vizsga         Az alkalmassági vizsga követelményeiről az egyetemek honlapján lehet tájékozódni. </vt:lpstr>
      <vt:lpstr>Nyelvvizsga</vt:lpstr>
      <vt:lpstr>A jelentkező pontszámának kiszámítási módjai</vt:lpstr>
      <vt:lpstr>PowerPoint-bemutató</vt:lpstr>
      <vt:lpstr>Információk</vt:lpstr>
      <vt:lpstr>Köszönöm a figyelmet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TOVÁBBTANULÁS 2008.</dc:title>
  <dc:creator>x</dc:creator>
  <cp:lastModifiedBy>Makranczi Zsolt</cp:lastModifiedBy>
  <cp:revision>87</cp:revision>
  <dcterms:created xsi:type="dcterms:W3CDTF">2007-03-18T07:49:06Z</dcterms:created>
  <dcterms:modified xsi:type="dcterms:W3CDTF">2021-01-05T18:00:34Z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0x01010093209553A79FF34899E4B5B92294A44E</vt:lpwstr>
  </property>
  <property fmtid="{D5CDD505-2E9C-101B-9397-08002B2CF9AE}" pid="3" name="Student_Groups">
    <vt:lpwstr/>
  </property>
  <property fmtid="{D5CDD505-2E9C-101B-9397-08002B2CF9AE}" pid="4" name="Distribution_Groups">
    <vt:lpwstr/>
  </property>
  <property fmtid="{D5CDD505-2E9C-101B-9397-08002B2CF9AE}" pid="5" name="Self_Registration_Enabled">
    <vt:lpwstr/>
  </property>
  <property fmtid="{D5CDD505-2E9C-101B-9397-08002B2CF9AE}" pid="6" name="AppVersion">
    <vt:lpwstr/>
  </property>
  <property fmtid="{D5CDD505-2E9C-101B-9397-08002B2CF9AE}" pid="7" name="Invited_Teachers">
    <vt:lpwstr/>
  </property>
  <property fmtid="{D5CDD505-2E9C-101B-9397-08002B2CF9AE}" pid="8" name="CultureName">
    <vt:lpwstr/>
  </property>
  <property fmtid="{D5CDD505-2E9C-101B-9397-08002B2CF9AE}" pid="9" name="Templates">
    <vt:lpwstr/>
  </property>
  <property fmtid="{D5CDD505-2E9C-101B-9397-08002B2CF9AE}" pid="10" name="Has_Teacher_Only_SectionGroup">
    <vt:lpwstr/>
  </property>
  <property fmtid="{D5CDD505-2E9C-101B-9397-08002B2CF9AE}" pid="11" name="Invited_Students">
    <vt:lpwstr/>
  </property>
  <property fmtid="{D5CDD505-2E9C-101B-9397-08002B2CF9AE}" pid="12" name="LMS_Mappings">
    <vt:lpwstr/>
  </property>
  <property fmtid="{D5CDD505-2E9C-101B-9397-08002B2CF9AE}" pid="13" name="FolderType">
    <vt:lpwstr/>
  </property>
  <property fmtid="{D5CDD505-2E9C-101B-9397-08002B2CF9AE}" pid="14" name="Teachers">
    <vt:lpwstr/>
  </property>
  <property fmtid="{D5CDD505-2E9C-101B-9397-08002B2CF9AE}" pid="15" name="Is_Collaboration_Space_Locked">
    <vt:lpwstr/>
  </property>
  <property fmtid="{D5CDD505-2E9C-101B-9397-08002B2CF9AE}" pid="16" name="Teams_Channel_Section_Location">
    <vt:lpwstr/>
  </property>
  <property fmtid="{D5CDD505-2E9C-101B-9397-08002B2CF9AE}" pid="17" name="TeamsChannelId">
    <vt:lpwstr/>
  </property>
  <property fmtid="{D5CDD505-2E9C-101B-9397-08002B2CF9AE}" pid="18" name="IsNotebookLocked">
    <vt:lpwstr/>
  </property>
  <property fmtid="{D5CDD505-2E9C-101B-9397-08002B2CF9AE}" pid="19" name="Owner">
    <vt:lpwstr/>
  </property>
  <property fmtid="{D5CDD505-2E9C-101B-9397-08002B2CF9AE}" pid="20" name="Students">
    <vt:lpwstr/>
  </property>
  <property fmtid="{D5CDD505-2E9C-101B-9397-08002B2CF9AE}" pid="21" name="Math_Settings">
    <vt:lpwstr/>
  </property>
  <property fmtid="{D5CDD505-2E9C-101B-9397-08002B2CF9AE}" pid="22" name="NotebookType">
    <vt:lpwstr/>
  </property>
  <property fmtid="{D5CDD505-2E9C-101B-9397-08002B2CF9AE}" pid="23" name="DefaultSectionNames">
    <vt:lpwstr/>
  </property>
</Properties>
</file>