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3" r:id="rId10"/>
    <p:sldId id="261" r:id="rId11"/>
    <p:sldId id="262" r:id="rId1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25E24B-7CBD-39A5-34AE-E3F06A3F2E9D}" v="121" dt="2021-01-05T18:14:54.4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9" d="100"/>
          <a:sy n="69" d="100"/>
        </p:scale>
        <p:origin x="3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kács Judit" userId="S::takacs.judit@levaygimnazium.hu::33a69627-cc48-4093-bb50-f090f5e63545" providerId="AD" clId="Web-{1525E24B-7CBD-39A5-34AE-E3F06A3F2E9D}"/>
    <pc:docChg chg="modSld">
      <pc:chgData name="Takács Judit" userId="S::takacs.judit@levaygimnazium.hu::33a69627-cc48-4093-bb50-f090f5e63545" providerId="AD" clId="Web-{1525E24B-7CBD-39A5-34AE-E3F06A3F2E9D}" dt="2021-01-05T18:14:54.466" v="118" actId="1076"/>
      <pc:docMkLst>
        <pc:docMk/>
      </pc:docMkLst>
      <pc:sldChg chg="modSp">
        <pc:chgData name="Takács Judit" userId="S::takacs.judit@levaygimnazium.hu::33a69627-cc48-4093-bb50-f090f5e63545" providerId="AD" clId="Web-{1525E24B-7CBD-39A5-34AE-E3F06A3F2E9D}" dt="2021-01-05T18:05:07.246" v="13" actId="20577"/>
        <pc:sldMkLst>
          <pc:docMk/>
          <pc:sldMk cId="707740130" sldId="257"/>
        </pc:sldMkLst>
        <pc:spChg chg="mod">
          <ac:chgData name="Takács Judit" userId="S::takacs.judit@levaygimnazium.hu::33a69627-cc48-4093-bb50-f090f5e63545" providerId="AD" clId="Web-{1525E24B-7CBD-39A5-34AE-E3F06A3F2E9D}" dt="2021-01-05T18:05:07.246" v="13" actId="20577"/>
          <ac:spMkLst>
            <pc:docMk/>
            <pc:sldMk cId="707740130" sldId="257"/>
            <ac:spMk id="3" creationId="{00000000-0000-0000-0000-000000000000}"/>
          </ac:spMkLst>
        </pc:spChg>
      </pc:sldChg>
      <pc:sldChg chg="modSp">
        <pc:chgData name="Takács Judit" userId="S::takacs.judit@levaygimnazium.hu::33a69627-cc48-4093-bb50-f090f5e63545" providerId="AD" clId="Web-{1525E24B-7CBD-39A5-34AE-E3F06A3F2E9D}" dt="2021-01-05T18:07:22.094" v="75" actId="20577"/>
        <pc:sldMkLst>
          <pc:docMk/>
          <pc:sldMk cId="1168990468" sldId="258"/>
        </pc:sldMkLst>
        <pc:spChg chg="mod">
          <ac:chgData name="Takács Judit" userId="S::takacs.judit@levaygimnazium.hu::33a69627-cc48-4093-bb50-f090f5e63545" providerId="AD" clId="Web-{1525E24B-7CBD-39A5-34AE-E3F06A3F2E9D}" dt="2021-01-05T18:07:22.094" v="75" actId="20577"/>
          <ac:spMkLst>
            <pc:docMk/>
            <pc:sldMk cId="1168990468" sldId="258"/>
            <ac:spMk id="3" creationId="{00000000-0000-0000-0000-000000000000}"/>
          </ac:spMkLst>
        </pc:spChg>
      </pc:sldChg>
      <pc:sldChg chg="modSp">
        <pc:chgData name="Takács Judit" userId="S::takacs.judit@levaygimnazium.hu::33a69627-cc48-4093-bb50-f090f5e63545" providerId="AD" clId="Web-{1525E24B-7CBD-39A5-34AE-E3F06A3F2E9D}" dt="2021-01-05T18:10:22.005" v="90" actId="20577"/>
        <pc:sldMkLst>
          <pc:docMk/>
          <pc:sldMk cId="3040156023" sldId="259"/>
        </pc:sldMkLst>
        <pc:spChg chg="mod">
          <ac:chgData name="Takács Judit" userId="S::takacs.judit@levaygimnazium.hu::33a69627-cc48-4093-bb50-f090f5e63545" providerId="AD" clId="Web-{1525E24B-7CBD-39A5-34AE-E3F06A3F2E9D}" dt="2021-01-05T18:10:22.005" v="90" actId="20577"/>
          <ac:spMkLst>
            <pc:docMk/>
            <pc:sldMk cId="3040156023" sldId="259"/>
            <ac:spMk id="3" creationId="{00000000-0000-0000-0000-000000000000}"/>
          </ac:spMkLst>
        </pc:spChg>
      </pc:sldChg>
      <pc:sldChg chg="modSp">
        <pc:chgData name="Takács Judit" userId="S::takacs.judit@levaygimnazium.hu::33a69627-cc48-4093-bb50-f090f5e63545" providerId="AD" clId="Web-{1525E24B-7CBD-39A5-34AE-E3F06A3F2E9D}" dt="2021-01-05T18:13:34.104" v="111" actId="20577"/>
        <pc:sldMkLst>
          <pc:docMk/>
          <pc:sldMk cId="1470511201" sldId="260"/>
        </pc:sldMkLst>
        <pc:spChg chg="mod">
          <ac:chgData name="Takács Judit" userId="S::takacs.judit@levaygimnazium.hu::33a69627-cc48-4093-bb50-f090f5e63545" providerId="AD" clId="Web-{1525E24B-7CBD-39A5-34AE-E3F06A3F2E9D}" dt="2021-01-05T18:10:41.568" v="94" actId="1076"/>
          <ac:spMkLst>
            <pc:docMk/>
            <pc:sldMk cId="1470511201" sldId="260"/>
            <ac:spMk id="2" creationId="{00000000-0000-0000-0000-000000000000}"/>
          </ac:spMkLst>
        </pc:spChg>
        <pc:spChg chg="mod">
          <ac:chgData name="Takács Judit" userId="S::takacs.judit@levaygimnazium.hu::33a69627-cc48-4093-bb50-f090f5e63545" providerId="AD" clId="Web-{1525E24B-7CBD-39A5-34AE-E3F06A3F2E9D}" dt="2021-01-05T18:13:34.104" v="111" actId="20577"/>
          <ac:spMkLst>
            <pc:docMk/>
            <pc:sldMk cId="1470511201" sldId="260"/>
            <ac:spMk id="3" creationId="{00000000-0000-0000-0000-000000000000}"/>
          </ac:spMkLst>
        </pc:spChg>
      </pc:sldChg>
      <pc:sldChg chg="modSp">
        <pc:chgData name="Takács Judit" userId="S::takacs.judit@levaygimnazium.hu::33a69627-cc48-4093-bb50-f090f5e63545" providerId="AD" clId="Web-{1525E24B-7CBD-39A5-34AE-E3F06A3F2E9D}" dt="2021-01-05T18:13:53.745" v="113" actId="20577"/>
        <pc:sldMkLst>
          <pc:docMk/>
          <pc:sldMk cId="4168650059" sldId="261"/>
        </pc:sldMkLst>
        <pc:spChg chg="mod">
          <ac:chgData name="Takács Judit" userId="S::takacs.judit@levaygimnazium.hu::33a69627-cc48-4093-bb50-f090f5e63545" providerId="AD" clId="Web-{1525E24B-7CBD-39A5-34AE-E3F06A3F2E9D}" dt="2021-01-05T18:13:53.745" v="113" actId="20577"/>
          <ac:spMkLst>
            <pc:docMk/>
            <pc:sldMk cId="4168650059" sldId="261"/>
            <ac:spMk id="3" creationId="{00000000-0000-0000-0000-000000000000}"/>
          </ac:spMkLst>
        </pc:spChg>
      </pc:sldChg>
      <pc:sldChg chg="modSp">
        <pc:chgData name="Takács Judit" userId="S::takacs.judit@levaygimnazium.hu::33a69627-cc48-4093-bb50-f090f5e63545" providerId="AD" clId="Web-{1525E24B-7CBD-39A5-34AE-E3F06A3F2E9D}" dt="2021-01-05T18:14:54.466" v="118" actId="1076"/>
        <pc:sldMkLst>
          <pc:docMk/>
          <pc:sldMk cId="3738947020" sldId="262"/>
        </pc:sldMkLst>
        <pc:spChg chg="mod">
          <ac:chgData name="Takács Judit" userId="S::takacs.judit@levaygimnazium.hu::33a69627-cc48-4093-bb50-f090f5e63545" providerId="AD" clId="Web-{1525E24B-7CBD-39A5-34AE-E3F06A3F2E9D}" dt="2021-01-05T18:14:54.466" v="118" actId="1076"/>
          <ac:spMkLst>
            <pc:docMk/>
            <pc:sldMk cId="3738947020" sldId="262"/>
            <ac:spMk id="3" creationId="{00000000-0000-0000-0000-000000000000}"/>
          </ac:spMkLst>
        </pc:spChg>
      </pc:sldChg>
    </pc:docChg>
  </pc:docChgLst>
  <pc:docChgLst>
    <pc:chgData clId="Web-{1525E24B-7CBD-39A5-34AE-E3F06A3F2E9D}"/>
    <pc:docChg chg="modSld">
      <pc:chgData name="" userId="" providerId="" clId="Web-{1525E24B-7CBD-39A5-34AE-E3F06A3F2E9D}" dt="2021-01-05T18:04:07.292" v="0"/>
      <pc:docMkLst>
        <pc:docMk/>
      </pc:docMkLst>
      <pc:sldChg chg="delSp">
        <pc:chgData name="" userId="" providerId="" clId="Web-{1525E24B-7CBD-39A5-34AE-E3F06A3F2E9D}" dt="2021-01-05T18:04:07.292" v="0"/>
        <pc:sldMkLst>
          <pc:docMk/>
          <pc:sldMk cId="3885703628" sldId="256"/>
        </pc:sldMkLst>
        <pc:spChg chg="del">
          <ac:chgData name="" userId="" providerId="" clId="Web-{1525E24B-7CBD-39A5-34AE-E3F06A3F2E9D}" dt="2021-01-05T18:04:07.292" v="0"/>
          <ac:spMkLst>
            <pc:docMk/>
            <pc:sldMk cId="3885703628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937A-4F46-4BAA-B91B-AFDC5D78CD3F}" type="datetimeFigureOut">
              <a:rPr lang="hu-HU" smtClean="0"/>
              <a:t>2021. 01. 19.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63D4-48BD-40C7-BBA6-499DB61651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805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937A-4F46-4BAA-B91B-AFDC5D78CD3F}" type="datetimeFigureOut">
              <a:rPr lang="hu-HU" smtClean="0"/>
              <a:t>2021. 01. 19.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63D4-48BD-40C7-BBA6-499DB61651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1699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937A-4F46-4BAA-B91B-AFDC5D78CD3F}" type="datetimeFigureOut">
              <a:rPr lang="hu-HU" smtClean="0"/>
              <a:t>2021. 01. 19.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63D4-48BD-40C7-BBA6-499DB61651CF}" type="slidenum">
              <a:rPr lang="hu-HU" smtClean="0"/>
              <a:t>‹#›</a:t>
            </a:fld>
            <a:endParaRPr lang="hu-H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61497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937A-4F46-4BAA-B91B-AFDC5D78CD3F}" type="datetimeFigureOut">
              <a:rPr lang="hu-HU" smtClean="0"/>
              <a:t>2021. 01. 19.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63D4-48BD-40C7-BBA6-499DB61651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2225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937A-4F46-4BAA-B91B-AFDC5D78CD3F}" type="datetimeFigureOut">
              <a:rPr lang="hu-HU" smtClean="0"/>
              <a:t>2021. 01. 19.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63D4-48BD-40C7-BBA6-499DB61651CF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78926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937A-4F46-4BAA-B91B-AFDC5D78CD3F}" type="datetimeFigureOut">
              <a:rPr lang="hu-HU" smtClean="0"/>
              <a:t>2021. 01. 19.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63D4-48BD-40C7-BBA6-499DB61651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36545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937A-4F46-4BAA-B91B-AFDC5D78CD3F}" type="datetimeFigureOut">
              <a:rPr lang="hu-HU" smtClean="0"/>
              <a:t>2021. 01. 19.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63D4-48BD-40C7-BBA6-499DB61651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0185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937A-4F46-4BAA-B91B-AFDC5D78CD3F}" type="datetimeFigureOut">
              <a:rPr lang="hu-HU" smtClean="0"/>
              <a:t>2021. 01. 19.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63D4-48BD-40C7-BBA6-499DB61651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4729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937A-4F46-4BAA-B91B-AFDC5D78CD3F}" type="datetimeFigureOut">
              <a:rPr lang="hu-HU" smtClean="0"/>
              <a:t>2021. 01. 19.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63D4-48BD-40C7-BBA6-499DB61651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0768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937A-4F46-4BAA-B91B-AFDC5D78CD3F}" type="datetimeFigureOut">
              <a:rPr lang="hu-HU" smtClean="0"/>
              <a:t>2021. 01. 19.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63D4-48BD-40C7-BBA6-499DB61651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6179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937A-4F46-4BAA-B91B-AFDC5D78CD3F}" type="datetimeFigureOut">
              <a:rPr lang="hu-HU" smtClean="0"/>
              <a:t>2021. 01. 19.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63D4-48BD-40C7-BBA6-499DB61651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4377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937A-4F46-4BAA-B91B-AFDC5D78CD3F}" type="datetimeFigureOut">
              <a:rPr lang="hu-HU" smtClean="0"/>
              <a:t>2021. 01. 19.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63D4-48BD-40C7-BBA6-499DB61651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0954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937A-4F46-4BAA-B91B-AFDC5D78CD3F}" type="datetimeFigureOut">
              <a:rPr lang="hu-HU" smtClean="0"/>
              <a:t>2021. 01. 19.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63D4-48BD-40C7-BBA6-499DB61651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775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937A-4F46-4BAA-B91B-AFDC5D78CD3F}" type="datetimeFigureOut">
              <a:rPr lang="hu-HU" smtClean="0"/>
              <a:t>2021. 01. 19.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63D4-48BD-40C7-BBA6-499DB61651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1744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937A-4F46-4BAA-B91B-AFDC5D78CD3F}" type="datetimeFigureOut">
              <a:rPr lang="hu-HU" smtClean="0"/>
              <a:t>2021. 01. 19.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63D4-48BD-40C7-BBA6-499DB61651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1287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937A-4F46-4BAA-B91B-AFDC5D78CD3F}" type="datetimeFigureOut">
              <a:rPr lang="hu-HU" smtClean="0"/>
              <a:t>2021. 01. 19.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63D4-48BD-40C7-BBA6-499DB61651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3108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7937A-4F46-4BAA-B91B-AFDC5D78CD3F}" type="datetimeFigureOut">
              <a:rPr lang="hu-HU" smtClean="0"/>
              <a:t>2021. 01. 19.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07263D4-48BD-40C7-BBA6-499DB61651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9372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Előrehozott érettségi</a:t>
            </a:r>
          </a:p>
        </p:txBody>
      </p:sp>
    </p:spTree>
    <p:extLst>
      <p:ext uri="{BB962C8B-B14F-4D97-AF65-F5344CB8AC3E}">
        <p14:creationId xmlns:p14="http://schemas.microsoft.com/office/powerpoint/2010/main" val="3885703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1200"/>
          </a:xfrm>
        </p:spPr>
        <p:txBody>
          <a:bodyPr/>
          <a:lstStyle/>
          <a:p>
            <a:r>
              <a:rPr lang="hu-HU" dirty="0"/>
              <a:t>Tantárgyak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5447" y="1556740"/>
            <a:ext cx="8596668" cy="388077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sz="2800" dirty="0"/>
              <a:t>Idegen nyelv</a:t>
            </a:r>
            <a:br>
              <a:rPr lang="hu-HU" sz="2800" dirty="0"/>
            </a:br>
            <a:r>
              <a:rPr lang="hu-HU" sz="2800" dirty="0"/>
              <a:t>leghamarabb 10. év végén és utána bármely vizsgaidőszakban</a:t>
            </a:r>
            <a:br>
              <a:rPr lang="hu-HU" sz="2800" dirty="0"/>
            </a:br>
            <a:endParaRPr lang="hu-HU" sz="2800" dirty="0"/>
          </a:p>
          <a:p>
            <a:r>
              <a:rPr lang="hu-HU" sz="2800" dirty="0"/>
              <a:t>Azon tantárgyak, amelyek tanítása befejeződött:</a:t>
            </a:r>
            <a:br>
              <a:rPr lang="hu-HU" sz="2800" dirty="0"/>
            </a:br>
            <a:r>
              <a:rPr lang="hu-HU" sz="2800" dirty="0"/>
              <a:t>- informatika</a:t>
            </a:r>
            <a:br>
              <a:rPr lang="hu-HU" sz="2800" dirty="0"/>
            </a:br>
            <a:r>
              <a:rPr lang="hu-HU" sz="2800" dirty="0"/>
              <a:t>- földrajz</a:t>
            </a:r>
            <a:br>
              <a:rPr lang="hu-HU" sz="2800" dirty="0"/>
            </a:br>
            <a:r>
              <a:rPr lang="hu-HU" sz="2800" dirty="0"/>
              <a:t>- kémia</a:t>
            </a:r>
            <a:br>
              <a:rPr lang="hu-HU" sz="2800" dirty="0"/>
            </a:br>
            <a:r>
              <a:rPr lang="hu-HU" sz="2800" dirty="0"/>
              <a:t>leghamarabb 11. évvégén</a:t>
            </a:r>
          </a:p>
        </p:txBody>
      </p:sp>
    </p:spTree>
    <p:extLst>
      <p:ext uri="{BB962C8B-B14F-4D97-AF65-F5344CB8AC3E}">
        <p14:creationId xmlns:p14="http://schemas.microsoft.com/office/powerpoint/2010/main" val="707740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Feltételek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499231"/>
            <a:ext cx="8596668" cy="4772169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hu-HU" sz="2800" dirty="0"/>
              <a:t>Befejezett tantárgy esetén a jelentkezésnek nincs feltétele. (ajánlott a szaktanárral egyeztetni)</a:t>
            </a:r>
          </a:p>
          <a:p>
            <a:r>
              <a:rPr lang="hu-HU" sz="2800" dirty="0"/>
              <a:t>Idegen nyelv esetén osztályozó vizsga letétele </a:t>
            </a:r>
            <a:br>
              <a:rPr lang="hu-HU" sz="2800" dirty="0"/>
            </a:br>
            <a:r>
              <a:rPr lang="hu-HU" sz="2800" dirty="0"/>
              <a:t/>
            </a:r>
            <a:br>
              <a:rPr lang="hu-HU" sz="2800" dirty="0"/>
            </a:br>
            <a:r>
              <a:rPr lang="hu-HU" sz="2800" dirty="0"/>
              <a:t>Az osztályozó vizsgát kérvényezni kell.</a:t>
            </a:r>
            <a:br>
              <a:rPr lang="hu-HU" sz="2800" dirty="0"/>
            </a:br>
            <a:r>
              <a:rPr lang="hu-HU" sz="2800" dirty="0"/>
              <a:t/>
            </a:r>
            <a:br>
              <a:rPr lang="hu-HU" sz="2800" dirty="0"/>
            </a:br>
            <a:r>
              <a:rPr lang="hu-HU" sz="2800" dirty="0"/>
              <a:t>Az engedély megadásának kritériumai:</a:t>
            </a:r>
            <a:br>
              <a:rPr lang="hu-HU" sz="2800" dirty="0"/>
            </a:br>
            <a:r>
              <a:rPr lang="hu-HU" sz="2800" dirty="0"/>
              <a:t>- B2 komplex nyelvvizsga</a:t>
            </a:r>
            <a:br>
              <a:rPr lang="hu-HU" sz="2800" dirty="0"/>
            </a:br>
            <a:r>
              <a:rPr lang="hu-HU" sz="2800" dirty="0"/>
              <a:t>- 4,5 fölötti tanulmányi átlag</a:t>
            </a:r>
            <a:br>
              <a:rPr lang="hu-HU" sz="2800" dirty="0"/>
            </a:br>
            <a:r>
              <a:rPr lang="hu-HU" sz="2800" dirty="0"/>
              <a:t>- szaktanár támogatása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68990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osztályozó vizsga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18542" y="1269193"/>
            <a:ext cx="9646215" cy="388077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sz="2800" dirty="0"/>
              <a:t>Szervezése: </a:t>
            </a:r>
          </a:p>
          <a:p>
            <a:pPr marL="0" indent="0">
              <a:buNone/>
            </a:pPr>
            <a:r>
              <a:rPr lang="hu-HU" sz="2800" dirty="0"/>
              <a:t>- az írásbeli vizsgát megelőző időszakban</a:t>
            </a:r>
            <a:br>
              <a:rPr lang="hu-HU" sz="2800" dirty="0"/>
            </a:br>
            <a:r>
              <a:rPr lang="hu-HU" sz="2800" dirty="0"/>
              <a:t>- sikertelen vizsga esetén nem kezdheti meg az érettségit</a:t>
            </a:r>
            <a:br>
              <a:rPr lang="hu-HU" sz="2800" dirty="0"/>
            </a:br>
            <a:endParaRPr lang="hu-HU" sz="2800" dirty="0"/>
          </a:p>
          <a:p>
            <a:r>
              <a:rPr lang="hu-HU" sz="2800" dirty="0"/>
              <a:t>Buktató:</a:t>
            </a:r>
            <a:br>
              <a:rPr lang="hu-HU" sz="2800" dirty="0"/>
            </a:br>
            <a:r>
              <a:rPr lang="hu-HU" sz="2800" dirty="0"/>
              <a:t>- egyszeri és megismételhetetlen, azaz nem lehet javítani és a szerzett jegy az utolsó év(</a:t>
            </a:r>
            <a:r>
              <a:rPr lang="hu-HU" sz="2800" dirty="0" err="1"/>
              <a:t>ek</a:t>
            </a:r>
            <a:r>
              <a:rPr lang="hu-HU" sz="2800" dirty="0"/>
              <a:t>) bizonyítványba beírt eredménye</a:t>
            </a:r>
            <a:br>
              <a:rPr lang="hu-HU" sz="2800" dirty="0"/>
            </a:br>
            <a:r>
              <a:rPr lang="hu-HU" sz="2800" dirty="0"/>
              <a:t>- az idegen nyelv eredménye a felvételin tanulmányi pont, ezért ha nem jeles az osztályozó vizsga eredménye az a felvételinél pont veszteséget eredményezhet.</a:t>
            </a:r>
          </a:p>
        </p:txBody>
      </p:sp>
    </p:spTree>
    <p:extLst>
      <p:ext uri="{BB962C8B-B14F-4D97-AF65-F5344CB8AC3E}">
        <p14:creationId xmlns:p14="http://schemas.microsoft.com/office/powerpoint/2010/main" val="3040156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163902"/>
            <a:ext cx="8596668" cy="711200"/>
          </a:xfrm>
        </p:spPr>
        <p:txBody>
          <a:bodyPr/>
          <a:lstStyle/>
          <a:p>
            <a:pPr algn="ctr"/>
            <a:r>
              <a:rPr lang="hu-HU" dirty="0"/>
              <a:t>A jelentkezés menete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212012"/>
            <a:ext cx="8596668" cy="444116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sz="2400" dirty="0"/>
              <a:t>A </a:t>
            </a:r>
            <a:r>
              <a:rPr lang="hu-HU" sz="2400" dirty="0" err="1"/>
              <a:t>Forms</a:t>
            </a:r>
            <a:r>
              <a:rPr lang="hu-HU" sz="2400" dirty="0"/>
              <a:t>-os adatlap kitöltése. </a:t>
            </a:r>
            <a:br>
              <a:rPr lang="hu-HU" sz="2400" dirty="0"/>
            </a:br>
            <a:r>
              <a:rPr lang="hu-HU" sz="2400" dirty="0"/>
              <a:t>Szükség esetén az osztályozó vizsga aláírt kérvényének leadása. Kiskorú jelentkező esetén szülői aláírás is szükséges!</a:t>
            </a:r>
          </a:p>
          <a:p>
            <a:pPr marL="0" indent="0" algn="ctr">
              <a:buNone/>
            </a:pPr>
            <a:r>
              <a:rPr lang="hu-HU" sz="2400" dirty="0">
                <a:solidFill>
                  <a:srgbClr val="FF0000"/>
                </a:solidFill>
              </a:rPr>
              <a:t>Ez még nem jelentkezés!</a:t>
            </a:r>
            <a:endParaRPr lang="hu-HU" sz="2400" dirty="0"/>
          </a:p>
          <a:p>
            <a:r>
              <a:rPr lang="hu-HU" sz="2400" dirty="0"/>
              <a:t>Az adatok rögzítése a rendszerben (nem a leadáskor történik, időigényes!)</a:t>
            </a:r>
          </a:p>
          <a:p>
            <a:r>
              <a:rPr lang="hu-HU" sz="2400" dirty="0"/>
              <a:t>A megkapott jelentkezési lap adatainak ellenőrzése és aláírása (kiskorú vizsgázó esetén szülői aláírás). Hiba esetén vissza kell adni, hogy a hibát javítva új lapot adhassunk. </a:t>
            </a:r>
          </a:p>
          <a:p>
            <a:r>
              <a:rPr lang="hu-HU" sz="2400" dirty="0"/>
              <a:t>A hiba nélküli, aláírt jelentkezési lap leadása a jegyzőnek február 15-ig.</a:t>
            </a:r>
          </a:p>
          <a:p>
            <a:pPr marL="0" indent="0" algn="ctr">
              <a:buNone/>
            </a:pPr>
            <a:r>
              <a:rPr lang="hu-HU" sz="2400" dirty="0"/>
              <a:t/>
            </a:r>
            <a:br>
              <a:rPr lang="hu-HU" sz="2400" dirty="0"/>
            </a:br>
            <a:r>
              <a:rPr lang="hu-HU" sz="4000" dirty="0">
                <a:solidFill>
                  <a:srgbClr val="00B050"/>
                </a:solidFill>
              </a:rPr>
              <a:t>Ekkor lesz érvényes a jelentkezés!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70511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5855"/>
          </a:xfrm>
        </p:spPr>
        <p:txBody>
          <a:bodyPr/>
          <a:lstStyle/>
          <a:p>
            <a:r>
              <a:rPr lang="hu-HU" dirty="0" smtClean="0"/>
              <a:t>Osztályozó vizsga kérvényének intézése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634837"/>
            <a:ext cx="8596668" cy="4406526"/>
          </a:xfrm>
        </p:spPr>
        <p:txBody>
          <a:bodyPr>
            <a:normAutofit fontScale="92500" lnSpcReduction="10000"/>
          </a:bodyPr>
          <a:lstStyle/>
          <a:p>
            <a:r>
              <a:rPr lang="hu-HU" sz="2400" dirty="0" smtClean="0"/>
              <a:t>Az osztályozó vizsga kérvény minta letölthető:</a:t>
            </a:r>
          </a:p>
          <a:p>
            <a:pPr marL="0" indent="0">
              <a:buNone/>
            </a:pPr>
            <a:r>
              <a:rPr lang="hu-HU" sz="2400" dirty="0" smtClean="0"/>
              <a:t>A Lévay honlapjáról:</a:t>
            </a:r>
          </a:p>
          <a:p>
            <a:pPr marL="0" indent="0">
              <a:buNone/>
            </a:pPr>
            <a:r>
              <a:rPr lang="hu-HU" sz="2400" dirty="0" smtClean="0"/>
              <a:t>Gimnázium/Tanulóknak/ 2021 Érettségi-felvételi</a:t>
            </a:r>
          </a:p>
          <a:p>
            <a:endParaRPr lang="hu-HU" sz="2400" dirty="0"/>
          </a:p>
          <a:p>
            <a:r>
              <a:rPr lang="hu-HU" sz="2400" dirty="0" smtClean="0"/>
              <a:t>1</a:t>
            </a:r>
            <a:r>
              <a:rPr lang="hu-HU" sz="2400" dirty="0" smtClean="0"/>
              <a:t>, Jelenléti oktatás esetén:</a:t>
            </a:r>
            <a:br>
              <a:rPr lang="hu-HU" sz="2400" dirty="0" smtClean="0"/>
            </a:br>
            <a:r>
              <a:rPr lang="hu-HU" sz="2400" dirty="0" smtClean="0"/>
              <a:t>- a letöltött kérvény mintát ki kell tölteni és a szaktanárral is aláíratva leadni a jegyzőnek</a:t>
            </a:r>
            <a:br>
              <a:rPr lang="hu-HU" sz="2400" dirty="0" smtClean="0"/>
            </a:br>
            <a:endParaRPr lang="hu-HU" sz="2400" dirty="0" smtClean="0"/>
          </a:p>
          <a:p>
            <a:r>
              <a:rPr lang="hu-HU" sz="2400" dirty="0" smtClean="0"/>
              <a:t>2, Tantermen kívüli oktatás esetén:</a:t>
            </a:r>
            <a:br>
              <a:rPr lang="hu-HU" sz="2400" dirty="0" smtClean="0"/>
            </a:br>
            <a:r>
              <a:rPr lang="hu-HU" sz="2400" dirty="0" smtClean="0"/>
              <a:t>- a kitöltött kérvényt a szaktanárnak kell elküldeni emailben, aki véleményezve továbbítja igazgatóhelyettes asszonynak és a jegyzőnek.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3226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0100"/>
          </a:xfrm>
        </p:spPr>
        <p:txBody>
          <a:bodyPr/>
          <a:lstStyle/>
          <a:p>
            <a:pPr algn="ctr"/>
            <a:r>
              <a:rPr lang="hu-HU" dirty="0"/>
              <a:t>Jó tanácsok a jelentkezéshez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sz="2400" dirty="0"/>
              <a:t>Az aláírások (szaktanár, szülő) megszerzése nem megy azonnal, ezért ne hagyjuk az utolsó pillanatra az adatlap kitöltését.</a:t>
            </a:r>
          </a:p>
          <a:p>
            <a:r>
              <a:rPr lang="hu-HU" sz="2400" dirty="0"/>
              <a:t>A kapott jelentkezési lap adatait figyelmesen ellenőrizzük és ha nincs benne hiba csak akkor írjuk, írassuk alá.</a:t>
            </a:r>
            <a:br>
              <a:rPr lang="hu-HU" sz="2400" dirty="0"/>
            </a:br>
            <a:r>
              <a:rPr lang="hu-HU" sz="2400" dirty="0"/>
              <a:t>Gyakori hibák:</a:t>
            </a:r>
            <a:br>
              <a:rPr lang="hu-HU" sz="2400" dirty="0"/>
            </a:br>
            <a:r>
              <a:rPr lang="hu-HU" sz="2400" dirty="0"/>
              <a:t>- jelentkezés szintje</a:t>
            </a:r>
            <a:br>
              <a:rPr lang="hu-HU" sz="2400" dirty="0"/>
            </a:br>
            <a:r>
              <a:rPr lang="hu-HU" sz="2400" dirty="0"/>
              <a:t>- a nevek helyes írása: két keresztnév, ékezetek</a:t>
            </a:r>
            <a:br>
              <a:rPr lang="hu-HU" sz="2400" dirty="0"/>
            </a:br>
            <a:r>
              <a:rPr lang="hu-HU" sz="2400" dirty="0"/>
              <a:t>- a lakcím nem egyezik meg a lakcímkártyán lévővel</a:t>
            </a:r>
          </a:p>
          <a:p>
            <a:r>
              <a:rPr lang="hu-HU" sz="2400" dirty="0"/>
              <a:t>A jelentkezési lapra a dátumon és az aláíráson kívül mást ne írjunk.</a:t>
            </a:r>
          </a:p>
        </p:txBody>
      </p:sp>
    </p:spTree>
    <p:extLst>
      <p:ext uri="{BB962C8B-B14F-4D97-AF65-F5344CB8AC3E}">
        <p14:creationId xmlns:p14="http://schemas.microsoft.com/office/powerpoint/2010/main" val="4168650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Jó tanácsok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32277" y="1212731"/>
            <a:ext cx="9603083" cy="4555462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hu-HU" sz="2000" dirty="0"/>
              <a:t>Először középszintre jelentkezzünk.</a:t>
            </a:r>
            <a:br>
              <a:rPr lang="hu-HU" sz="2000" dirty="0"/>
            </a:br>
            <a:r>
              <a:rPr lang="hu-HU" sz="2000" dirty="0"/>
              <a:t>- az eredmény százaléka a felvételi pontszámításakor tanulmányi pont, ezért minél magasabb százalék elérése a cél</a:t>
            </a:r>
            <a:br>
              <a:rPr lang="hu-HU" sz="2000" dirty="0"/>
            </a:br>
            <a:r>
              <a:rPr lang="hu-HU" sz="2000" dirty="0"/>
              <a:t>- emelt szintű vizsgát utána is lehet tenni </a:t>
            </a:r>
          </a:p>
          <a:p>
            <a:r>
              <a:rPr lang="hu-HU" sz="2000" dirty="0"/>
              <a:t>Ha befejezi az érettségi vizsgát, ugyanazon a szinten már többet nem vizsgázhat (nem lehet javítani).</a:t>
            </a:r>
            <a:br>
              <a:rPr lang="hu-HU" sz="2000" dirty="0"/>
            </a:br>
            <a:r>
              <a:rPr lang="hu-HU" sz="2000" dirty="0"/>
              <a:t>- ha középpel kezdte, akkor még mehet emelt szintű vizsgára</a:t>
            </a:r>
            <a:br>
              <a:rPr lang="hu-HU" sz="2000" dirty="0"/>
            </a:br>
            <a:r>
              <a:rPr lang="hu-HU" sz="2000" dirty="0"/>
              <a:t>- ha az emelt szintű vizsgát fejezett be, akkor csak az érettségi bizonyítvány megszerzése után vizsgázhat újra sok pénzért (most 40000 Ft)</a:t>
            </a:r>
            <a:br>
              <a:rPr lang="hu-HU" sz="2000" dirty="0"/>
            </a:br>
            <a:endParaRPr lang="hu-HU" sz="2000" dirty="0"/>
          </a:p>
          <a:p>
            <a:r>
              <a:rPr lang="hu-HU" sz="2000" dirty="0"/>
              <a:t>Ha nem fejezi be az érettségit (</a:t>
            </a:r>
            <a:r>
              <a:rPr lang="hu-HU" sz="2000" dirty="0" err="1"/>
              <a:t>pl</a:t>
            </a:r>
            <a:r>
              <a:rPr lang="hu-HU" sz="2000" dirty="0"/>
              <a:t>: nem megy el szóbelizni, mert az írásbelije nem sikerült túl jól), akkor csak 12. év végén javíthat.</a:t>
            </a:r>
            <a:br>
              <a:rPr lang="hu-HU" sz="2000" dirty="0"/>
            </a:br>
            <a:r>
              <a:rPr lang="hu-HU" sz="2000" dirty="0"/>
              <a:t>Buktatók: </a:t>
            </a:r>
            <a:br>
              <a:rPr lang="hu-HU" sz="2000" dirty="0"/>
            </a:br>
            <a:r>
              <a:rPr lang="hu-HU" sz="2000" dirty="0"/>
              <a:t>- Újra készülni kell rá, ami idő – lehet, hogy jobban jár ha a felvételi tárgyakra szánja azt az időt. Ott többet nyerhet</a:t>
            </a:r>
            <a:br>
              <a:rPr lang="hu-HU" sz="2000" dirty="0"/>
            </a:br>
            <a:r>
              <a:rPr lang="hu-HU" sz="2000" dirty="0"/>
              <a:t>- Nem készül különösebben (már úgy is tudom!) – rosszabbul sikerül</a:t>
            </a:r>
          </a:p>
        </p:txBody>
      </p:sp>
    </p:spTree>
    <p:extLst>
      <p:ext uri="{BB962C8B-B14F-4D97-AF65-F5344CB8AC3E}">
        <p14:creationId xmlns:p14="http://schemas.microsoft.com/office/powerpoint/2010/main" val="3738947020"/>
      </p:ext>
    </p:extLst>
  </p:cSld>
  <p:clrMapOvr>
    <a:masterClrMapping/>
  </p:clrMapOvr>
</p:sld>
</file>

<file path=ppt/theme/theme1.xml><?xml version="1.0" encoding="utf-8"?>
<a:theme xmlns:a="http://schemas.openxmlformats.org/drawingml/2006/main" name="Fazetta">
  <a:themeElements>
    <a:clrScheme name="Fazet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93209553A79FF34899E4B5B92294A44E" ma:contentTypeVersion="32" ma:contentTypeDescription="Új dokumentum létrehozása." ma:contentTypeScope="" ma:versionID="b9f0fb726af2be6f80a4c880c7ea0e1e">
  <xsd:schema xmlns:xsd="http://www.w3.org/2001/XMLSchema" xmlns:xs="http://www.w3.org/2001/XMLSchema" xmlns:p="http://schemas.microsoft.com/office/2006/metadata/properties" xmlns:ns3="afccece8-122f-4587-8ff1-c6ced1f759e6" xmlns:ns4="0268e26b-0f24-4771-ac7d-7ecc333a3e45" targetNamespace="http://schemas.microsoft.com/office/2006/metadata/properties" ma:root="true" ma:fieldsID="de6b90245a5483a4435c929feaaaff9d" ns3:_="" ns4:_="">
    <xsd:import namespace="afccece8-122f-4587-8ff1-c6ced1f759e6"/>
    <xsd:import namespace="0268e26b-0f24-4771-ac7d-7ecc333a3e4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TeamsChannelId" minOccurs="0"/>
                <xsd:element ref="ns3:IsNotebookLocked" minOccurs="0"/>
                <xsd:element ref="ns3:Math_Settings" minOccurs="0"/>
                <xsd:element ref="ns3:Distribution_Groups" minOccurs="0"/>
                <xsd:element ref="ns3:LMS_Mappings" minOccurs="0"/>
                <xsd:element ref="ns3:Teams_Channel_Section_Locatio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ccece8-122f-4587-8ff1-c6ced1f759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Owner" ma:index="1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4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TeamsChannelId" ma:index="28" nillable="true" ma:displayName="Teams Channel Id" ma:internalName="TeamsChannelId">
      <xsd:simpleType>
        <xsd:restriction base="dms:Text"/>
      </xsd:simpleType>
    </xsd:element>
    <xsd:element name="IsNotebookLocked" ma:index="29" nillable="true" ma:displayName="Is Notebook Locked" ma:internalName="IsNotebookLocked">
      <xsd:simpleType>
        <xsd:restriction base="dms:Boolean"/>
      </xsd:simpleType>
    </xsd:element>
    <xsd:element name="Math_Settings" ma:index="30" nillable="true" ma:displayName="Math Settings" ma:internalName="Math_Settings">
      <xsd:simpleType>
        <xsd:restriction base="dms:Text"/>
      </xsd:simpleType>
    </xsd:element>
    <xsd:element name="Distribution_Groups" ma:index="31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2" nillable="true" ma:displayName="LMS Mappings" ma:internalName="LMS_Mappings">
      <xsd:simpleType>
        <xsd:restriction base="dms:Note">
          <xsd:maxLength value="255"/>
        </xsd:restriction>
      </xsd:simpleType>
    </xsd:element>
    <xsd:element name="Teams_Channel_Section_Location" ma:index="33" nillable="true" ma:displayName="Teams Channel Section Location" ma:internalName="Teams_Channel_Section_Location">
      <xsd:simpleType>
        <xsd:restriction base="dms:Text"/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3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3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68e26b-0f24-4771-ac7d-7ecc333a3e45" elementFormDefault="qualified">
    <xsd:import namespace="http://schemas.microsoft.com/office/2006/documentManagement/types"/>
    <xsd:import namespace="http://schemas.microsoft.com/office/infopath/2007/PartnerControls"/>
    <xsd:element name="SharedWithUsers" ma:index="25" nillable="true" ma:displayName="Résztvevők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Megosztva részletekkel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7" nillable="true" ma:displayName="Megosztási tipp kivonata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udent_Groups xmlns="afccece8-122f-4587-8ff1-c6ced1f759e6">
      <UserInfo>
        <DisplayName/>
        <AccountId xsi:nil="true"/>
        <AccountType/>
      </UserInfo>
    </Student_Groups>
    <Distribution_Groups xmlns="afccece8-122f-4587-8ff1-c6ced1f759e6" xsi:nil="true"/>
    <Self_Registration_Enabled xmlns="afccece8-122f-4587-8ff1-c6ced1f759e6" xsi:nil="true"/>
    <AppVersion xmlns="afccece8-122f-4587-8ff1-c6ced1f759e6" xsi:nil="true"/>
    <Invited_Teachers xmlns="afccece8-122f-4587-8ff1-c6ced1f759e6" xsi:nil="true"/>
    <CultureName xmlns="afccece8-122f-4587-8ff1-c6ced1f759e6" xsi:nil="true"/>
    <Templates xmlns="afccece8-122f-4587-8ff1-c6ced1f759e6" xsi:nil="true"/>
    <Has_Teacher_Only_SectionGroup xmlns="afccece8-122f-4587-8ff1-c6ced1f759e6" xsi:nil="true"/>
    <Invited_Students xmlns="afccece8-122f-4587-8ff1-c6ced1f759e6" xsi:nil="true"/>
    <LMS_Mappings xmlns="afccece8-122f-4587-8ff1-c6ced1f759e6" xsi:nil="true"/>
    <FolderType xmlns="afccece8-122f-4587-8ff1-c6ced1f759e6" xsi:nil="true"/>
    <Teachers xmlns="afccece8-122f-4587-8ff1-c6ced1f759e6">
      <UserInfo>
        <DisplayName/>
        <AccountId xsi:nil="true"/>
        <AccountType/>
      </UserInfo>
    </Teachers>
    <Is_Collaboration_Space_Locked xmlns="afccece8-122f-4587-8ff1-c6ced1f759e6" xsi:nil="true"/>
    <Teams_Channel_Section_Location xmlns="afccece8-122f-4587-8ff1-c6ced1f759e6" xsi:nil="true"/>
    <TeamsChannelId xmlns="afccece8-122f-4587-8ff1-c6ced1f759e6" xsi:nil="true"/>
    <IsNotebookLocked xmlns="afccece8-122f-4587-8ff1-c6ced1f759e6" xsi:nil="true"/>
    <Owner xmlns="afccece8-122f-4587-8ff1-c6ced1f759e6">
      <UserInfo>
        <DisplayName/>
        <AccountId xsi:nil="true"/>
        <AccountType/>
      </UserInfo>
    </Owner>
    <Students xmlns="afccece8-122f-4587-8ff1-c6ced1f759e6">
      <UserInfo>
        <DisplayName/>
        <AccountId xsi:nil="true"/>
        <AccountType/>
      </UserInfo>
    </Students>
    <Math_Settings xmlns="afccece8-122f-4587-8ff1-c6ced1f759e6" xsi:nil="true"/>
    <NotebookType xmlns="afccece8-122f-4587-8ff1-c6ced1f759e6" xsi:nil="true"/>
    <DefaultSectionNames xmlns="afccece8-122f-4587-8ff1-c6ced1f759e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EFE1D1A-3883-4E4A-8EB0-7BC801E843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fccece8-122f-4587-8ff1-c6ced1f759e6"/>
    <ds:schemaRef ds:uri="0268e26b-0f24-4771-ac7d-7ecc333a3e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A2A0DD-8B62-41B7-924E-68E6249C9F8B}">
  <ds:schemaRefs>
    <ds:schemaRef ds:uri="0268e26b-0f24-4771-ac7d-7ecc333a3e45"/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afccece8-122f-4587-8ff1-c6ced1f759e6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A4F47892-6D44-4036-8A63-D5A2F99B96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80</TotalTime>
  <Words>121</Words>
  <Application>Microsoft Office PowerPoint</Application>
  <PresentationFormat>Szélesvásznú</PresentationFormat>
  <Paragraphs>33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Fazetta</vt:lpstr>
      <vt:lpstr>Előrehozott érettségi</vt:lpstr>
      <vt:lpstr>Tantárgyak</vt:lpstr>
      <vt:lpstr>Feltételek</vt:lpstr>
      <vt:lpstr>Az osztályozó vizsga </vt:lpstr>
      <vt:lpstr>A jelentkezés menete</vt:lpstr>
      <vt:lpstr>Osztályozó vizsga kérvényének intézése</vt:lpstr>
      <vt:lpstr>Jó tanácsok a jelentkezéshez </vt:lpstr>
      <vt:lpstr>Jó tanácsok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Előrehozott érettségi</dc:title>
  <dc:creator>Makranczi Zsolt</dc:creator>
  <cp:lastModifiedBy>Makranczi Zsolt</cp:lastModifiedBy>
  <cp:revision>52</cp:revision>
  <dcterms:created xsi:type="dcterms:W3CDTF">2020-12-28T15:34:47Z</dcterms:created>
  <dcterms:modified xsi:type="dcterms:W3CDTF">2021-01-19T09:27:27Z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0x01010093209553A79FF34899E4B5B92294A44E</vt:lpwstr>
  </property>
</Properties>
</file>